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08" r:id="rId2"/>
    <p:sldId id="261" r:id="rId3"/>
    <p:sldId id="262" r:id="rId4"/>
    <p:sldId id="320" r:id="rId5"/>
    <p:sldId id="263" r:id="rId6"/>
    <p:sldId id="309" r:id="rId7"/>
    <p:sldId id="310" r:id="rId8"/>
    <p:sldId id="311" r:id="rId9"/>
    <p:sldId id="312" r:id="rId10"/>
    <p:sldId id="314" r:id="rId11"/>
    <p:sldId id="315" r:id="rId12"/>
    <p:sldId id="316" r:id="rId13"/>
    <p:sldId id="317" r:id="rId14"/>
    <p:sldId id="319" r:id="rId15"/>
    <p:sldId id="264" r:id="rId16"/>
    <p:sldId id="265" r:id="rId17"/>
    <p:sldId id="300" r:id="rId18"/>
    <p:sldId id="301" r:id="rId19"/>
    <p:sldId id="269" r:id="rId20"/>
    <p:sldId id="302" r:id="rId21"/>
    <p:sldId id="271" r:id="rId22"/>
    <p:sldId id="303" r:id="rId23"/>
    <p:sldId id="273" r:id="rId24"/>
    <p:sldId id="304" r:id="rId25"/>
    <p:sldId id="290" r:id="rId26"/>
    <p:sldId id="306" r:id="rId27"/>
    <p:sldId id="277" r:id="rId28"/>
    <p:sldId id="307" r:id="rId29"/>
    <p:sldId id="289" r:id="rId30"/>
    <p:sldId id="281"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ACBD"/>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509" autoAdjust="0"/>
    <p:restoredTop sz="94660"/>
  </p:normalViewPr>
  <p:slideViewPr>
    <p:cSldViewPr>
      <p:cViewPr>
        <p:scale>
          <a:sx n="71" d="100"/>
          <a:sy n="71" d="100"/>
        </p:scale>
        <p:origin x="-1104"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CE44F0-7C7C-4214-84EE-F910C987B958}" type="doc">
      <dgm:prSet loTypeId="urn:microsoft.com/office/officeart/2005/8/layout/pyramid1" loCatId="pyramid" qsTypeId="urn:microsoft.com/office/officeart/2005/8/quickstyle/3d3" qsCatId="3D" csTypeId="urn:microsoft.com/office/officeart/2005/8/colors/accent1_2" csCatId="accent1" phldr="1"/>
      <dgm:spPr/>
    </dgm:pt>
    <dgm:pt modelId="{EE0080A2-BF10-4883-8296-BF7444E6A6FD}">
      <dgm:prSet phldrT="[Text]" custT="1"/>
      <dgm:spPr/>
      <dgm:t>
        <a:bodyPr/>
        <a:lstStyle/>
        <a:p>
          <a:r>
            <a:rPr lang="en-US" sz="2000" dirty="0" smtClean="0"/>
            <a:t>Micro</a:t>
          </a:r>
        </a:p>
        <a:p>
          <a:r>
            <a:rPr lang="en-US" sz="2000" dirty="0" smtClean="0"/>
            <a:t>Entrepreneur</a:t>
          </a:r>
        </a:p>
        <a:p>
          <a:r>
            <a:rPr lang="en-US" sz="2000" dirty="0" smtClean="0"/>
            <a:t>Islamic MF</a:t>
          </a:r>
          <a:endParaRPr lang="en-US" sz="3600" dirty="0"/>
        </a:p>
      </dgm:t>
    </dgm:pt>
    <dgm:pt modelId="{EF721F40-9C02-41BC-BBC9-CDEFF86A9ACD}" type="parTrans" cxnId="{0FC86C51-6C68-42AB-9466-CD015CA71FCA}">
      <dgm:prSet/>
      <dgm:spPr/>
      <dgm:t>
        <a:bodyPr/>
        <a:lstStyle/>
        <a:p>
          <a:endParaRPr lang="en-US"/>
        </a:p>
      </dgm:t>
    </dgm:pt>
    <dgm:pt modelId="{D5DF4642-5817-4579-8EC6-66AEC190B911}" type="sibTrans" cxnId="{0FC86C51-6C68-42AB-9466-CD015CA71FCA}">
      <dgm:prSet/>
      <dgm:spPr/>
      <dgm:t>
        <a:bodyPr/>
        <a:lstStyle/>
        <a:p>
          <a:endParaRPr lang="en-US"/>
        </a:p>
      </dgm:t>
    </dgm:pt>
    <dgm:pt modelId="{AF13C8D8-3A4D-464A-A337-C2FD71CC42B0}">
      <dgm:prSet phldrT="[Text]" custT="1"/>
      <dgm:spPr/>
      <dgm:t>
        <a:bodyPr/>
        <a:lstStyle/>
        <a:p>
          <a:r>
            <a:rPr lang="en-US" sz="3200" dirty="0" smtClean="0"/>
            <a:t>Poorest of the Poor </a:t>
          </a:r>
          <a:r>
            <a:rPr lang="en-US" sz="3200" dirty="0" err="1" smtClean="0"/>
            <a:t>Qard</a:t>
          </a:r>
          <a:r>
            <a:rPr lang="en-US" sz="3200" dirty="0" smtClean="0"/>
            <a:t> </a:t>
          </a:r>
          <a:r>
            <a:rPr lang="en-US" sz="3200" dirty="0" smtClean="0"/>
            <a:t>– e – </a:t>
          </a:r>
          <a:r>
            <a:rPr lang="en-US" sz="3200" dirty="0" err="1" smtClean="0"/>
            <a:t>Hasna</a:t>
          </a:r>
          <a:r>
            <a:rPr lang="en-US" sz="3200" dirty="0" smtClean="0"/>
            <a:t> </a:t>
          </a:r>
          <a:endParaRPr lang="en-US" sz="3200" dirty="0"/>
        </a:p>
      </dgm:t>
    </dgm:pt>
    <dgm:pt modelId="{5DC9DFAD-476E-46DD-A656-3018972E91B4}" type="parTrans" cxnId="{ECDC61AE-A7F8-472E-90B5-E7C49B1329DD}">
      <dgm:prSet/>
      <dgm:spPr/>
      <dgm:t>
        <a:bodyPr/>
        <a:lstStyle/>
        <a:p>
          <a:endParaRPr lang="en-US"/>
        </a:p>
      </dgm:t>
    </dgm:pt>
    <dgm:pt modelId="{66AA6DDD-37CD-4ADE-9B74-F6A8A25C028D}" type="sibTrans" cxnId="{ECDC61AE-A7F8-472E-90B5-E7C49B1329DD}">
      <dgm:prSet/>
      <dgm:spPr/>
      <dgm:t>
        <a:bodyPr/>
        <a:lstStyle/>
        <a:p>
          <a:endParaRPr lang="en-US"/>
        </a:p>
      </dgm:t>
    </dgm:pt>
    <dgm:pt modelId="{FC623ABC-31B0-4B94-9CE4-4100C5616827}">
      <dgm:prSet phldrT="[Text]"/>
      <dgm:spPr/>
      <dgm:t>
        <a:bodyPr/>
        <a:lstStyle/>
        <a:p>
          <a:r>
            <a:rPr lang="en-US" dirty="0" smtClean="0"/>
            <a:t>Destitute - </a:t>
          </a:r>
          <a:r>
            <a:rPr lang="en-US" dirty="0" err="1" smtClean="0"/>
            <a:t>Zakat</a:t>
          </a:r>
          <a:endParaRPr lang="en-US" dirty="0"/>
        </a:p>
      </dgm:t>
    </dgm:pt>
    <dgm:pt modelId="{CB271345-846B-44FB-B139-29F9F9D80283}" type="parTrans" cxnId="{53994959-67FF-4D78-9D12-1222AC67484D}">
      <dgm:prSet/>
      <dgm:spPr/>
      <dgm:t>
        <a:bodyPr/>
        <a:lstStyle/>
        <a:p>
          <a:endParaRPr lang="en-US"/>
        </a:p>
      </dgm:t>
    </dgm:pt>
    <dgm:pt modelId="{D5C6ED6E-8B74-4EBE-B605-147DC176CDDA}" type="sibTrans" cxnId="{53994959-67FF-4D78-9D12-1222AC67484D}">
      <dgm:prSet/>
      <dgm:spPr/>
      <dgm:t>
        <a:bodyPr/>
        <a:lstStyle/>
        <a:p>
          <a:endParaRPr lang="en-US"/>
        </a:p>
      </dgm:t>
    </dgm:pt>
    <dgm:pt modelId="{17F065D1-32F7-4C72-940E-EA2120A5CA5D}" type="pres">
      <dgm:prSet presAssocID="{C2CE44F0-7C7C-4214-84EE-F910C987B958}" presName="Name0" presStyleCnt="0">
        <dgm:presLayoutVars>
          <dgm:dir/>
          <dgm:animLvl val="lvl"/>
          <dgm:resizeHandles val="exact"/>
        </dgm:presLayoutVars>
      </dgm:prSet>
      <dgm:spPr/>
    </dgm:pt>
    <dgm:pt modelId="{E65D7749-F2C9-448C-8CC2-797118D25B8A}" type="pres">
      <dgm:prSet presAssocID="{EE0080A2-BF10-4883-8296-BF7444E6A6FD}" presName="Name8" presStyleCnt="0"/>
      <dgm:spPr/>
    </dgm:pt>
    <dgm:pt modelId="{C53F6DDC-8C19-41E0-B856-04CD299BE8D2}" type="pres">
      <dgm:prSet presAssocID="{EE0080A2-BF10-4883-8296-BF7444E6A6FD}" presName="level" presStyleLbl="node1" presStyleIdx="0" presStyleCnt="3">
        <dgm:presLayoutVars>
          <dgm:chMax val="1"/>
          <dgm:bulletEnabled val="1"/>
        </dgm:presLayoutVars>
      </dgm:prSet>
      <dgm:spPr/>
      <dgm:t>
        <a:bodyPr/>
        <a:lstStyle/>
        <a:p>
          <a:endParaRPr lang="en-US"/>
        </a:p>
      </dgm:t>
    </dgm:pt>
    <dgm:pt modelId="{22AC7FE8-8799-4D13-A1EE-DEB296214005}" type="pres">
      <dgm:prSet presAssocID="{EE0080A2-BF10-4883-8296-BF7444E6A6FD}" presName="levelTx" presStyleLbl="revTx" presStyleIdx="0" presStyleCnt="0">
        <dgm:presLayoutVars>
          <dgm:chMax val="1"/>
          <dgm:bulletEnabled val="1"/>
        </dgm:presLayoutVars>
      </dgm:prSet>
      <dgm:spPr/>
      <dgm:t>
        <a:bodyPr/>
        <a:lstStyle/>
        <a:p>
          <a:endParaRPr lang="en-US"/>
        </a:p>
      </dgm:t>
    </dgm:pt>
    <dgm:pt modelId="{6F15C346-29E3-4DBA-AC77-CAEACA50AAED}" type="pres">
      <dgm:prSet presAssocID="{AF13C8D8-3A4D-464A-A337-C2FD71CC42B0}" presName="Name8" presStyleCnt="0"/>
      <dgm:spPr/>
    </dgm:pt>
    <dgm:pt modelId="{B9EC2696-6A27-4B09-B70D-93E02D44D8B1}" type="pres">
      <dgm:prSet presAssocID="{AF13C8D8-3A4D-464A-A337-C2FD71CC42B0}" presName="level" presStyleLbl="node1" presStyleIdx="1" presStyleCnt="3">
        <dgm:presLayoutVars>
          <dgm:chMax val="1"/>
          <dgm:bulletEnabled val="1"/>
        </dgm:presLayoutVars>
      </dgm:prSet>
      <dgm:spPr/>
      <dgm:t>
        <a:bodyPr/>
        <a:lstStyle/>
        <a:p>
          <a:endParaRPr lang="en-US"/>
        </a:p>
      </dgm:t>
    </dgm:pt>
    <dgm:pt modelId="{01E1014C-F26C-4E27-B8D5-C3A1500D68AE}" type="pres">
      <dgm:prSet presAssocID="{AF13C8D8-3A4D-464A-A337-C2FD71CC42B0}" presName="levelTx" presStyleLbl="revTx" presStyleIdx="0" presStyleCnt="0">
        <dgm:presLayoutVars>
          <dgm:chMax val="1"/>
          <dgm:bulletEnabled val="1"/>
        </dgm:presLayoutVars>
      </dgm:prSet>
      <dgm:spPr/>
      <dgm:t>
        <a:bodyPr/>
        <a:lstStyle/>
        <a:p>
          <a:endParaRPr lang="en-US"/>
        </a:p>
      </dgm:t>
    </dgm:pt>
    <dgm:pt modelId="{709FDF7D-7FB8-46F7-8177-F65B53B74783}" type="pres">
      <dgm:prSet presAssocID="{FC623ABC-31B0-4B94-9CE4-4100C5616827}" presName="Name8" presStyleCnt="0"/>
      <dgm:spPr/>
    </dgm:pt>
    <dgm:pt modelId="{711B85C7-0F68-437A-8B69-4DEDBD3A7312}" type="pres">
      <dgm:prSet presAssocID="{FC623ABC-31B0-4B94-9CE4-4100C5616827}" presName="level" presStyleLbl="node1" presStyleIdx="2" presStyleCnt="3">
        <dgm:presLayoutVars>
          <dgm:chMax val="1"/>
          <dgm:bulletEnabled val="1"/>
        </dgm:presLayoutVars>
      </dgm:prSet>
      <dgm:spPr/>
      <dgm:t>
        <a:bodyPr/>
        <a:lstStyle/>
        <a:p>
          <a:endParaRPr lang="en-US"/>
        </a:p>
      </dgm:t>
    </dgm:pt>
    <dgm:pt modelId="{11E966CD-B983-44E8-89A8-8EA4646B195B}" type="pres">
      <dgm:prSet presAssocID="{FC623ABC-31B0-4B94-9CE4-4100C5616827}" presName="levelTx" presStyleLbl="revTx" presStyleIdx="0" presStyleCnt="0">
        <dgm:presLayoutVars>
          <dgm:chMax val="1"/>
          <dgm:bulletEnabled val="1"/>
        </dgm:presLayoutVars>
      </dgm:prSet>
      <dgm:spPr/>
      <dgm:t>
        <a:bodyPr/>
        <a:lstStyle/>
        <a:p>
          <a:endParaRPr lang="en-US"/>
        </a:p>
      </dgm:t>
    </dgm:pt>
  </dgm:ptLst>
  <dgm:cxnLst>
    <dgm:cxn modelId="{3A1EB6B2-A6CB-4B87-940F-1EA4CB0CCC69}" type="presOf" srcId="{AF13C8D8-3A4D-464A-A337-C2FD71CC42B0}" destId="{B9EC2696-6A27-4B09-B70D-93E02D44D8B1}" srcOrd="0" destOrd="0" presId="urn:microsoft.com/office/officeart/2005/8/layout/pyramid1"/>
    <dgm:cxn modelId="{04FDF738-E426-436B-A03E-AC67A49A05DC}" type="presOf" srcId="{FC623ABC-31B0-4B94-9CE4-4100C5616827}" destId="{711B85C7-0F68-437A-8B69-4DEDBD3A7312}" srcOrd="0" destOrd="0" presId="urn:microsoft.com/office/officeart/2005/8/layout/pyramid1"/>
    <dgm:cxn modelId="{ECDC61AE-A7F8-472E-90B5-E7C49B1329DD}" srcId="{C2CE44F0-7C7C-4214-84EE-F910C987B958}" destId="{AF13C8D8-3A4D-464A-A337-C2FD71CC42B0}" srcOrd="1" destOrd="0" parTransId="{5DC9DFAD-476E-46DD-A656-3018972E91B4}" sibTransId="{66AA6DDD-37CD-4ADE-9B74-F6A8A25C028D}"/>
    <dgm:cxn modelId="{A84CC260-8DD2-4488-8FFE-89D6FB276B21}" type="presOf" srcId="{C2CE44F0-7C7C-4214-84EE-F910C987B958}" destId="{17F065D1-32F7-4C72-940E-EA2120A5CA5D}" srcOrd="0" destOrd="0" presId="urn:microsoft.com/office/officeart/2005/8/layout/pyramid1"/>
    <dgm:cxn modelId="{0FC86C51-6C68-42AB-9466-CD015CA71FCA}" srcId="{C2CE44F0-7C7C-4214-84EE-F910C987B958}" destId="{EE0080A2-BF10-4883-8296-BF7444E6A6FD}" srcOrd="0" destOrd="0" parTransId="{EF721F40-9C02-41BC-BBC9-CDEFF86A9ACD}" sibTransId="{D5DF4642-5817-4579-8EC6-66AEC190B911}"/>
    <dgm:cxn modelId="{7F96E725-CEAE-4FF1-9B40-B9AC69441924}" type="presOf" srcId="{FC623ABC-31B0-4B94-9CE4-4100C5616827}" destId="{11E966CD-B983-44E8-89A8-8EA4646B195B}" srcOrd="1" destOrd="0" presId="urn:microsoft.com/office/officeart/2005/8/layout/pyramid1"/>
    <dgm:cxn modelId="{53994959-67FF-4D78-9D12-1222AC67484D}" srcId="{C2CE44F0-7C7C-4214-84EE-F910C987B958}" destId="{FC623ABC-31B0-4B94-9CE4-4100C5616827}" srcOrd="2" destOrd="0" parTransId="{CB271345-846B-44FB-B139-29F9F9D80283}" sibTransId="{D5C6ED6E-8B74-4EBE-B605-147DC176CDDA}"/>
    <dgm:cxn modelId="{D250EF3E-3BEF-4A9F-A57B-D1CB7B3537B3}" type="presOf" srcId="{EE0080A2-BF10-4883-8296-BF7444E6A6FD}" destId="{C53F6DDC-8C19-41E0-B856-04CD299BE8D2}" srcOrd="0" destOrd="0" presId="urn:microsoft.com/office/officeart/2005/8/layout/pyramid1"/>
    <dgm:cxn modelId="{3F86E328-99E8-4028-9E3B-51178A982B35}" type="presOf" srcId="{EE0080A2-BF10-4883-8296-BF7444E6A6FD}" destId="{22AC7FE8-8799-4D13-A1EE-DEB296214005}" srcOrd="1" destOrd="0" presId="urn:microsoft.com/office/officeart/2005/8/layout/pyramid1"/>
    <dgm:cxn modelId="{42FE55B8-8055-4BE9-BDE7-AAA69ACCC95E}" type="presOf" srcId="{AF13C8D8-3A4D-464A-A337-C2FD71CC42B0}" destId="{01E1014C-F26C-4E27-B8D5-C3A1500D68AE}" srcOrd="1" destOrd="0" presId="urn:microsoft.com/office/officeart/2005/8/layout/pyramid1"/>
    <dgm:cxn modelId="{81DC3B07-5723-48FA-B6AD-1305C28311D8}" type="presParOf" srcId="{17F065D1-32F7-4C72-940E-EA2120A5CA5D}" destId="{E65D7749-F2C9-448C-8CC2-797118D25B8A}" srcOrd="0" destOrd="0" presId="urn:microsoft.com/office/officeart/2005/8/layout/pyramid1"/>
    <dgm:cxn modelId="{CA541109-B583-44D4-B2DF-EF9FB8BABC43}" type="presParOf" srcId="{E65D7749-F2C9-448C-8CC2-797118D25B8A}" destId="{C53F6DDC-8C19-41E0-B856-04CD299BE8D2}" srcOrd="0" destOrd="0" presId="urn:microsoft.com/office/officeart/2005/8/layout/pyramid1"/>
    <dgm:cxn modelId="{286C92D8-C41C-48BF-BC31-5E05B9A01ADF}" type="presParOf" srcId="{E65D7749-F2C9-448C-8CC2-797118D25B8A}" destId="{22AC7FE8-8799-4D13-A1EE-DEB296214005}" srcOrd="1" destOrd="0" presId="urn:microsoft.com/office/officeart/2005/8/layout/pyramid1"/>
    <dgm:cxn modelId="{DA59AB7A-7276-4F27-AA83-4E13FCDEC560}" type="presParOf" srcId="{17F065D1-32F7-4C72-940E-EA2120A5CA5D}" destId="{6F15C346-29E3-4DBA-AC77-CAEACA50AAED}" srcOrd="1" destOrd="0" presId="urn:microsoft.com/office/officeart/2005/8/layout/pyramid1"/>
    <dgm:cxn modelId="{1A2238D7-E8D4-4A54-9170-8BEFDA095331}" type="presParOf" srcId="{6F15C346-29E3-4DBA-AC77-CAEACA50AAED}" destId="{B9EC2696-6A27-4B09-B70D-93E02D44D8B1}" srcOrd="0" destOrd="0" presId="urn:microsoft.com/office/officeart/2005/8/layout/pyramid1"/>
    <dgm:cxn modelId="{017F13B0-F457-4DE6-B71F-1C1513E371F7}" type="presParOf" srcId="{6F15C346-29E3-4DBA-AC77-CAEACA50AAED}" destId="{01E1014C-F26C-4E27-B8D5-C3A1500D68AE}" srcOrd="1" destOrd="0" presId="urn:microsoft.com/office/officeart/2005/8/layout/pyramid1"/>
    <dgm:cxn modelId="{C7DEF739-7724-4302-ABE5-A0FA96350843}" type="presParOf" srcId="{17F065D1-32F7-4C72-940E-EA2120A5CA5D}" destId="{709FDF7D-7FB8-46F7-8177-F65B53B74783}" srcOrd="2" destOrd="0" presId="urn:microsoft.com/office/officeart/2005/8/layout/pyramid1"/>
    <dgm:cxn modelId="{7D51567F-6B02-4045-88D3-66B3760455DC}" type="presParOf" srcId="{709FDF7D-7FB8-46F7-8177-F65B53B74783}" destId="{711B85C7-0F68-437A-8B69-4DEDBD3A7312}" srcOrd="0" destOrd="0" presId="urn:microsoft.com/office/officeart/2005/8/layout/pyramid1"/>
    <dgm:cxn modelId="{A9A037DA-DCBF-4300-AD29-38B1E2F2B06E}" type="presParOf" srcId="{709FDF7D-7FB8-46F7-8177-F65B53B74783}" destId="{11E966CD-B983-44E8-89A8-8EA4646B195B}" srcOrd="1" destOrd="0" presId="urn:microsoft.com/office/officeart/2005/8/layout/pyramid1"/>
  </dgm:cxnLst>
  <dgm:bg/>
  <dgm:whole/>
</dgm:dataModel>
</file>

<file path=ppt/diagrams/data2.xml><?xml version="1.0" encoding="utf-8"?>
<dgm:dataModel xmlns:dgm="http://schemas.openxmlformats.org/drawingml/2006/diagram" xmlns:a="http://schemas.openxmlformats.org/drawingml/2006/main">
  <dgm:ptLst>
    <dgm:pt modelId="{D22ADF47-16BA-44B9-AFB2-FE4B78BAA148}" type="doc">
      <dgm:prSet loTypeId="urn:microsoft.com/office/officeart/2005/8/layout/lProcess2" loCatId="list" qsTypeId="urn:microsoft.com/office/officeart/2005/8/quickstyle/3d2" qsCatId="3D" csTypeId="urn:microsoft.com/office/officeart/2005/8/colors/colorful5" csCatId="colorful" phldr="1"/>
      <dgm:spPr/>
      <dgm:t>
        <a:bodyPr/>
        <a:lstStyle/>
        <a:p>
          <a:endParaRPr lang="en-US"/>
        </a:p>
      </dgm:t>
    </dgm:pt>
    <dgm:pt modelId="{E2F099E2-4D3B-42B3-B714-A99504E6CEDB}">
      <dgm:prSet phldrT="[Text]"/>
      <dgm:spPr/>
      <dgm:t>
        <a:bodyPr/>
        <a:lstStyle/>
        <a:p>
          <a:pPr>
            <a:lnSpc>
              <a:spcPct val="100000"/>
            </a:lnSpc>
            <a:spcAft>
              <a:spcPts val="0"/>
            </a:spcAft>
          </a:pPr>
          <a:r>
            <a:rPr lang="en-US" dirty="0" smtClean="0"/>
            <a:t>PARTNERSHIP BASED</a:t>
          </a:r>
          <a:endParaRPr lang="en-US" dirty="0"/>
        </a:p>
      </dgm:t>
    </dgm:pt>
    <dgm:pt modelId="{42A9C51A-490E-474F-8AAF-A28A000C03FB}" type="parTrans" cxnId="{D35C0E66-2326-4C36-A6B1-C51C0085C318}">
      <dgm:prSet/>
      <dgm:spPr/>
      <dgm:t>
        <a:bodyPr/>
        <a:lstStyle/>
        <a:p>
          <a:endParaRPr lang="en-US"/>
        </a:p>
      </dgm:t>
    </dgm:pt>
    <dgm:pt modelId="{45E8EB2A-88E2-4AF0-A3FC-F80A9EEE9193}" type="sibTrans" cxnId="{D35C0E66-2326-4C36-A6B1-C51C0085C318}">
      <dgm:prSet/>
      <dgm:spPr/>
      <dgm:t>
        <a:bodyPr/>
        <a:lstStyle/>
        <a:p>
          <a:endParaRPr lang="en-US"/>
        </a:p>
      </dgm:t>
    </dgm:pt>
    <dgm:pt modelId="{2541E034-2F77-4103-B6B3-59DAFFAF54FA}">
      <dgm:prSet phldrT="[Text]"/>
      <dgm:spPr/>
      <dgm:t>
        <a:bodyPr/>
        <a:lstStyle/>
        <a:p>
          <a:r>
            <a:rPr lang="en-US" dirty="0" smtClean="0"/>
            <a:t>Musharka</a:t>
          </a:r>
          <a:endParaRPr lang="en-US" dirty="0"/>
        </a:p>
      </dgm:t>
    </dgm:pt>
    <dgm:pt modelId="{23DD737C-C959-43FD-9702-31A91CF69DFC}" type="parTrans" cxnId="{C86B071E-6F63-4A97-9C69-E6496967050C}">
      <dgm:prSet/>
      <dgm:spPr/>
      <dgm:t>
        <a:bodyPr/>
        <a:lstStyle/>
        <a:p>
          <a:endParaRPr lang="en-US"/>
        </a:p>
      </dgm:t>
    </dgm:pt>
    <dgm:pt modelId="{89AAD80C-1DE0-4A18-976F-892911384B2B}" type="sibTrans" cxnId="{C86B071E-6F63-4A97-9C69-E6496967050C}">
      <dgm:prSet/>
      <dgm:spPr/>
      <dgm:t>
        <a:bodyPr/>
        <a:lstStyle/>
        <a:p>
          <a:endParaRPr lang="en-US"/>
        </a:p>
      </dgm:t>
    </dgm:pt>
    <dgm:pt modelId="{6E227D82-39A5-4089-B841-E162B1A299AB}">
      <dgm:prSet phldrT="[Text]"/>
      <dgm:spPr/>
      <dgm:t>
        <a:bodyPr/>
        <a:lstStyle/>
        <a:p>
          <a:r>
            <a:rPr lang="en-US" dirty="0" smtClean="0"/>
            <a:t>Mudarba</a:t>
          </a:r>
          <a:endParaRPr lang="en-US" dirty="0"/>
        </a:p>
      </dgm:t>
    </dgm:pt>
    <dgm:pt modelId="{28A604CD-68E8-4500-A63C-9272BE31826C}" type="parTrans" cxnId="{CD1A18EA-1669-4257-9A31-0BEB2C2869F5}">
      <dgm:prSet/>
      <dgm:spPr/>
      <dgm:t>
        <a:bodyPr/>
        <a:lstStyle/>
        <a:p>
          <a:endParaRPr lang="en-US"/>
        </a:p>
      </dgm:t>
    </dgm:pt>
    <dgm:pt modelId="{AF664631-2894-4BCB-9B27-D4C5B5A581C0}" type="sibTrans" cxnId="{CD1A18EA-1669-4257-9A31-0BEB2C2869F5}">
      <dgm:prSet/>
      <dgm:spPr/>
      <dgm:t>
        <a:bodyPr/>
        <a:lstStyle/>
        <a:p>
          <a:endParaRPr lang="en-US"/>
        </a:p>
      </dgm:t>
    </dgm:pt>
    <dgm:pt modelId="{728A84FA-70B1-4962-95E2-A3D925B69809}">
      <dgm:prSet phldrT="[Text]"/>
      <dgm:spPr/>
      <dgm:t>
        <a:bodyPr/>
        <a:lstStyle/>
        <a:p>
          <a:r>
            <a:rPr lang="en-US" dirty="0" smtClean="0"/>
            <a:t>TRADE BASED</a:t>
          </a:r>
          <a:endParaRPr lang="en-US" dirty="0"/>
        </a:p>
      </dgm:t>
    </dgm:pt>
    <dgm:pt modelId="{EA62B949-D0C3-4E67-A263-D24C26A45792}" type="parTrans" cxnId="{FB948230-4E3F-4AAF-A86F-31FD18F5A60B}">
      <dgm:prSet/>
      <dgm:spPr/>
      <dgm:t>
        <a:bodyPr/>
        <a:lstStyle/>
        <a:p>
          <a:endParaRPr lang="en-US"/>
        </a:p>
      </dgm:t>
    </dgm:pt>
    <dgm:pt modelId="{DA5A427D-2127-44B8-AB17-90911988BAA2}" type="sibTrans" cxnId="{FB948230-4E3F-4AAF-A86F-31FD18F5A60B}">
      <dgm:prSet/>
      <dgm:spPr/>
      <dgm:t>
        <a:bodyPr/>
        <a:lstStyle/>
        <a:p>
          <a:endParaRPr lang="en-US"/>
        </a:p>
      </dgm:t>
    </dgm:pt>
    <dgm:pt modelId="{2B094A01-401E-4B50-91B7-2CA660579EC1}">
      <dgm:prSet phldrT="[Text]"/>
      <dgm:spPr/>
      <dgm:t>
        <a:bodyPr/>
        <a:lstStyle/>
        <a:p>
          <a:r>
            <a:rPr lang="en-US" b="1" i="0" cap="none" spc="0" dirty="0" err="1" smtClean="0">
              <a:ln w="50800"/>
              <a:effectLst/>
            </a:rPr>
            <a:t>Murabaha</a:t>
          </a:r>
          <a:endParaRPr lang="en-US" b="1" i="0" cap="none" spc="0" dirty="0">
            <a:ln w="50800"/>
            <a:effectLst/>
          </a:endParaRPr>
        </a:p>
      </dgm:t>
    </dgm:pt>
    <dgm:pt modelId="{61B8F049-455A-409A-A742-782FD9C69897}" type="parTrans" cxnId="{DC615C28-F2A8-4571-ACE6-9D4E31C601AD}">
      <dgm:prSet/>
      <dgm:spPr/>
      <dgm:t>
        <a:bodyPr/>
        <a:lstStyle/>
        <a:p>
          <a:endParaRPr lang="en-US"/>
        </a:p>
      </dgm:t>
    </dgm:pt>
    <dgm:pt modelId="{9D15F252-C141-457F-BDDB-A62BD3171EF2}" type="sibTrans" cxnId="{DC615C28-F2A8-4571-ACE6-9D4E31C601AD}">
      <dgm:prSet/>
      <dgm:spPr/>
      <dgm:t>
        <a:bodyPr/>
        <a:lstStyle/>
        <a:p>
          <a:endParaRPr lang="en-US"/>
        </a:p>
      </dgm:t>
    </dgm:pt>
    <dgm:pt modelId="{24CC360F-6429-4124-B0A1-6A101DEA0D77}">
      <dgm:prSet phldrT="[Text]"/>
      <dgm:spPr/>
      <dgm:t>
        <a:bodyPr/>
        <a:lstStyle/>
        <a:p>
          <a:r>
            <a:rPr lang="en-US" dirty="0" smtClean="0"/>
            <a:t>Musawamah</a:t>
          </a:r>
          <a:endParaRPr lang="en-US" dirty="0"/>
        </a:p>
      </dgm:t>
    </dgm:pt>
    <dgm:pt modelId="{1007D3BB-4D03-40CC-9531-E35B47BCF60D}" type="parTrans" cxnId="{E3C6202E-E6D0-4F2B-BCFE-BA67554B317E}">
      <dgm:prSet/>
      <dgm:spPr/>
      <dgm:t>
        <a:bodyPr/>
        <a:lstStyle/>
        <a:p>
          <a:endParaRPr lang="en-US"/>
        </a:p>
      </dgm:t>
    </dgm:pt>
    <dgm:pt modelId="{91814D4B-7B2A-4B08-B942-731670A9458D}" type="sibTrans" cxnId="{E3C6202E-E6D0-4F2B-BCFE-BA67554B317E}">
      <dgm:prSet/>
      <dgm:spPr/>
      <dgm:t>
        <a:bodyPr/>
        <a:lstStyle/>
        <a:p>
          <a:endParaRPr lang="en-US"/>
        </a:p>
      </dgm:t>
    </dgm:pt>
    <dgm:pt modelId="{868FA111-E455-4EEF-B30B-5F0D39D66C1A}">
      <dgm:prSet phldrT="[Text]"/>
      <dgm:spPr/>
      <dgm:t>
        <a:bodyPr/>
        <a:lstStyle/>
        <a:p>
          <a:r>
            <a:rPr lang="en-US" dirty="0" smtClean="0"/>
            <a:t>RENTAL BASED</a:t>
          </a:r>
          <a:endParaRPr lang="en-US" dirty="0"/>
        </a:p>
      </dgm:t>
    </dgm:pt>
    <dgm:pt modelId="{D32D0014-4D8C-47EC-BCC5-E59BEFBF9FDA}" type="parTrans" cxnId="{0EF652A3-12D7-4BB0-8C81-D38CB826E148}">
      <dgm:prSet/>
      <dgm:spPr/>
      <dgm:t>
        <a:bodyPr/>
        <a:lstStyle/>
        <a:p>
          <a:endParaRPr lang="en-US"/>
        </a:p>
      </dgm:t>
    </dgm:pt>
    <dgm:pt modelId="{2A8D799F-559D-4928-852D-2C9B2D1BCAD0}" type="sibTrans" cxnId="{0EF652A3-12D7-4BB0-8C81-D38CB826E148}">
      <dgm:prSet/>
      <dgm:spPr/>
      <dgm:t>
        <a:bodyPr/>
        <a:lstStyle/>
        <a:p>
          <a:endParaRPr lang="en-US"/>
        </a:p>
      </dgm:t>
    </dgm:pt>
    <dgm:pt modelId="{2753342A-60DB-492D-B98D-907C297A8C17}">
      <dgm:prSet phldrT="[Text]"/>
      <dgm:spPr/>
      <dgm:t>
        <a:bodyPr/>
        <a:lstStyle/>
        <a:p>
          <a:r>
            <a:rPr lang="en-US" b="1" cap="none" spc="0" smtClean="0">
              <a:ln w="50800"/>
              <a:effectLst/>
            </a:rPr>
            <a:t>Ijara</a:t>
          </a:r>
          <a:endParaRPr lang="en-US" b="1" cap="none" spc="0" dirty="0">
            <a:ln w="50800"/>
            <a:effectLst/>
          </a:endParaRPr>
        </a:p>
      </dgm:t>
    </dgm:pt>
    <dgm:pt modelId="{715CDA0B-F413-4C06-A773-23A09CAD8A19}" type="parTrans" cxnId="{38F48DFB-EE1B-4988-AA81-36A9F9B21160}">
      <dgm:prSet/>
      <dgm:spPr/>
      <dgm:t>
        <a:bodyPr/>
        <a:lstStyle/>
        <a:p>
          <a:endParaRPr lang="en-US"/>
        </a:p>
      </dgm:t>
    </dgm:pt>
    <dgm:pt modelId="{81908B06-A841-47BB-9B77-1D96CEDAB1E8}" type="sibTrans" cxnId="{38F48DFB-EE1B-4988-AA81-36A9F9B21160}">
      <dgm:prSet/>
      <dgm:spPr/>
      <dgm:t>
        <a:bodyPr/>
        <a:lstStyle/>
        <a:p>
          <a:endParaRPr lang="en-US"/>
        </a:p>
      </dgm:t>
    </dgm:pt>
    <dgm:pt modelId="{92B272B7-072B-40DE-8D43-095A2936BD9E}">
      <dgm:prSet phldrT="[Text]"/>
      <dgm:spPr/>
      <dgm:t>
        <a:bodyPr/>
        <a:lstStyle/>
        <a:p>
          <a:r>
            <a:rPr lang="en-US" b="1" cap="none" spc="0" smtClean="0">
              <a:ln w="50800"/>
              <a:effectLst/>
            </a:rPr>
            <a:t>Diminishing Musharka</a:t>
          </a:r>
          <a:endParaRPr lang="en-US" b="1" cap="none" spc="0" dirty="0">
            <a:ln w="50800"/>
            <a:effectLst/>
          </a:endParaRPr>
        </a:p>
      </dgm:t>
    </dgm:pt>
    <dgm:pt modelId="{982F886E-D094-4387-9D24-9AECCC07329A}" type="parTrans" cxnId="{3B64FF5A-49A7-488D-B350-62D070FA1528}">
      <dgm:prSet/>
      <dgm:spPr/>
      <dgm:t>
        <a:bodyPr/>
        <a:lstStyle/>
        <a:p>
          <a:endParaRPr lang="en-US"/>
        </a:p>
      </dgm:t>
    </dgm:pt>
    <dgm:pt modelId="{F391CC5C-52A3-4090-9DAF-0144060CC4FD}" type="sibTrans" cxnId="{3B64FF5A-49A7-488D-B350-62D070FA1528}">
      <dgm:prSet/>
      <dgm:spPr/>
      <dgm:t>
        <a:bodyPr/>
        <a:lstStyle/>
        <a:p>
          <a:endParaRPr lang="en-US"/>
        </a:p>
      </dgm:t>
    </dgm:pt>
    <dgm:pt modelId="{8272A253-B282-42C6-80BB-10C478E96E96}">
      <dgm:prSet phldrT="[Text]"/>
      <dgm:spPr/>
      <dgm:t>
        <a:bodyPr/>
        <a:lstStyle/>
        <a:p>
          <a:r>
            <a:rPr lang="en-US" b="1" cap="none" spc="0" dirty="0" err="1" smtClean="0">
              <a:ln w="50800"/>
              <a:effectLst/>
            </a:rPr>
            <a:t>Sala’m</a:t>
          </a:r>
          <a:endParaRPr lang="en-US" b="1" cap="none" spc="0" dirty="0">
            <a:ln w="50800"/>
            <a:effectLst/>
          </a:endParaRPr>
        </a:p>
      </dgm:t>
    </dgm:pt>
    <dgm:pt modelId="{72C5B6A0-5130-4C74-8EBD-56C48251CDBA}" type="parTrans" cxnId="{2DF11BB5-805D-4DC0-9357-21820CC8FDDD}">
      <dgm:prSet/>
      <dgm:spPr/>
      <dgm:t>
        <a:bodyPr/>
        <a:lstStyle/>
        <a:p>
          <a:endParaRPr lang="en-US"/>
        </a:p>
      </dgm:t>
    </dgm:pt>
    <dgm:pt modelId="{32113D4B-1DA9-4986-9AA5-958AAC36D270}" type="sibTrans" cxnId="{2DF11BB5-805D-4DC0-9357-21820CC8FDDD}">
      <dgm:prSet/>
      <dgm:spPr/>
      <dgm:t>
        <a:bodyPr/>
        <a:lstStyle/>
        <a:p>
          <a:endParaRPr lang="en-US"/>
        </a:p>
      </dgm:t>
    </dgm:pt>
    <dgm:pt modelId="{F9E690BF-4C5D-43E4-9799-8622F77D244E}">
      <dgm:prSet phldrT="[Text]"/>
      <dgm:spPr/>
      <dgm:t>
        <a:bodyPr/>
        <a:lstStyle/>
        <a:p>
          <a:r>
            <a:rPr lang="en-US" b="1" cap="none" spc="0" smtClean="0">
              <a:ln w="50800"/>
              <a:effectLst/>
            </a:rPr>
            <a:t>Istisna</a:t>
          </a:r>
          <a:endParaRPr lang="en-US" b="1" cap="none" spc="0" dirty="0">
            <a:ln w="50800"/>
            <a:effectLst/>
          </a:endParaRPr>
        </a:p>
      </dgm:t>
    </dgm:pt>
    <dgm:pt modelId="{DA2F461C-C42C-40D8-9A2F-8BB7FF2AF1AD}" type="parTrans" cxnId="{24F74B6D-6C3E-4E9D-B530-3817C4C28986}">
      <dgm:prSet/>
      <dgm:spPr/>
      <dgm:t>
        <a:bodyPr/>
        <a:lstStyle/>
        <a:p>
          <a:endParaRPr lang="en-US"/>
        </a:p>
      </dgm:t>
    </dgm:pt>
    <dgm:pt modelId="{CFBB7BDE-64FE-460A-85B8-9755F4D0F4F7}" type="sibTrans" cxnId="{24F74B6D-6C3E-4E9D-B530-3817C4C28986}">
      <dgm:prSet/>
      <dgm:spPr/>
      <dgm:t>
        <a:bodyPr/>
        <a:lstStyle/>
        <a:p>
          <a:endParaRPr lang="en-US"/>
        </a:p>
      </dgm:t>
    </dgm:pt>
    <dgm:pt modelId="{3FCC9C82-BC2F-48E2-9917-00FD08D18069}" type="pres">
      <dgm:prSet presAssocID="{D22ADF47-16BA-44B9-AFB2-FE4B78BAA148}" presName="theList" presStyleCnt="0">
        <dgm:presLayoutVars>
          <dgm:dir/>
          <dgm:animLvl val="lvl"/>
          <dgm:resizeHandles val="exact"/>
        </dgm:presLayoutVars>
      </dgm:prSet>
      <dgm:spPr/>
      <dgm:t>
        <a:bodyPr/>
        <a:lstStyle/>
        <a:p>
          <a:endParaRPr lang="en-US"/>
        </a:p>
      </dgm:t>
    </dgm:pt>
    <dgm:pt modelId="{2DBA8AF7-A0F6-4279-9A2E-D7DA3E20F86C}" type="pres">
      <dgm:prSet presAssocID="{E2F099E2-4D3B-42B3-B714-A99504E6CEDB}" presName="compNode" presStyleCnt="0"/>
      <dgm:spPr/>
      <dgm:t>
        <a:bodyPr/>
        <a:lstStyle/>
        <a:p>
          <a:endParaRPr lang="en-US"/>
        </a:p>
      </dgm:t>
    </dgm:pt>
    <dgm:pt modelId="{D58566CB-9B5A-4043-9FDB-DF6B0AA555C8}" type="pres">
      <dgm:prSet presAssocID="{E2F099E2-4D3B-42B3-B714-A99504E6CEDB}" presName="aNode" presStyleLbl="bgShp" presStyleIdx="0" presStyleCnt="3"/>
      <dgm:spPr/>
      <dgm:t>
        <a:bodyPr/>
        <a:lstStyle/>
        <a:p>
          <a:endParaRPr lang="en-US"/>
        </a:p>
      </dgm:t>
    </dgm:pt>
    <dgm:pt modelId="{AC9247C5-F143-4FDC-AB93-C5ED054477B2}" type="pres">
      <dgm:prSet presAssocID="{E2F099E2-4D3B-42B3-B714-A99504E6CEDB}" presName="textNode" presStyleLbl="bgShp" presStyleIdx="0" presStyleCnt="3"/>
      <dgm:spPr/>
      <dgm:t>
        <a:bodyPr/>
        <a:lstStyle/>
        <a:p>
          <a:endParaRPr lang="en-US"/>
        </a:p>
      </dgm:t>
    </dgm:pt>
    <dgm:pt modelId="{884D3830-5BE5-42C1-A0C5-42E9077F943C}" type="pres">
      <dgm:prSet presAssocID="{E2F099E2-4D3B-42B3-B714-A99504E6CEDB}" presName="compChildNode" presStyleCnt="0"/>
      <dgm:spPr/>
      <dgm:t>
        <a:bodyPr/>
        <a:lstStyle/>
        <a:p>
          <a:endParaRPr lang="en-US"/>
        </a:p>
      </dgm:t>
    </dgm:pt>
    <dgm:pt modelId="{B4796875-9469-40DB-89F0-D0B3D479B7C2}" type="pres">
      <dgm:prSet presAssocID="{E2F099E2-4D3B-42B3-B714-A99504E6CEDB}" presName="theInnerList" presStyleCnt="0"/>
      <dgm:spPr/>
      <dgm:t>
        <a:bodyPr/>
        <a:lstStyle/>
        <a:p>
          <a:endParaRPr lang="en-US"/>
        </a:p>
      </dgm:t>
    </dgm:pt>
    <dgm:pt modelId="{643409A5-5739-4525-8F9A-D631FC6E1DA6}" type="pres">
      <dgm:prSet presAssocID="{2541E034-2F77-4103-B6B3-59DAFFAF54FA}" presName="childNode" presStyleLbl="node1" presStyleIdx="0" presStyleCnt="8">
        <dgm:presLayoutVars>
          <dgm:bulletEnabled val="1"/>
        </dgm:presLayoutVars>
      </dgm:prSet>
      <dgm:spPr/>
      <dgm:t>
        <a:bodyPr/>
        <a:lstStyle/>
        <a:p>
          <a:endParaRPr lang="en-US"/>
        </a:p>
      </dgm:t>
    </dgm:pt>
    <dgm:pt modelId="{9C2FF3C2-B7DA-4DAC-A307-88C1D88635EC}" type="pres">
      <dgm:prSet presAssocID="{2541E034-2F77-4103-B6B3-59DAFFAF54FA}" presName="aSpace2" presStyleCnt="0"/>
      <dgm:spPr/>
      <dgm:t>
        <a:bodyPr/>
        <a:lstStyle/>
        <a:p>
          <a:endParaRPr lang="en-US"/>
        </a:p>
      </dgm:t>
    </dgm:pt>
    <dgm:pt modelId="{7A7AA2A3-DD88-4FC7-80EF-06E0CD2BA07B}" type="pres">
      <dgm:prSet presAssocID="{6E227D82-39A5-4089-B841-E162B1A299AB}" presName="childNode" presStyleLbl="node1" presStyleIdx="1" presStyleCnt="8">
        <dgm:presLayoutVars>
          <dgm:bulletEnabled val="1"/>
        </dgm:presLayoutVars>
      </dgm:prSet>
      <dgm:spPr/>
      <dgm:t>
        <a:bodyPr/>
        <a:lstStyle/>
        <a:p>
          <a:endParaRPr lang="en-US"/>
        </a:p>
      </dgm:t>
    </dgm:pt>
    <dgm:pt modelId="{69D4EA2E-CE5F-42B9-A3BA-7A4415CD4B5F}" type="pres">
      <dgm:prSet presAssocID="{E2F099E2-4D3B-42B3-B714-A99504E6CEDB}" presName="aSpace" presStyleCnt="0"/>
      <dgm:spPr/>
      <dgm:t>
        <a:bodyPr/>
        <a:lstStyle/>
        <a:p>
          <a:endParaRPr lang="en-US"/>
        </a:p>
      </dgm:t>
    </dgm:pt>
    <dgm:pt modelId="{1BFA2AE2-45A9-4B9D-A9FA-F2C0C2A8428B}" type="pres">
      <dgm:prSet presAssocID="{728A84FA-70B1-4962-95E2-A3D925B69809}" presName="compNode" presStyleCnt="0"/>
      <dgm:spPr/>
      <dgm:t>
        <a:bodyPr/>
        <a:lstStyle/>
        <a:p>
          <a:endParaRPr lang="en-US"/>
        </a:p>
      </dgm:t>
    </dgm:pt>
    <dgm:pt modelId="{71CEE9A2-9E0F-4069-AFED-BD5D58833B75}" type="pres">
      <dgm:prSet presAssocID="{728A84FA-70B1-4962-95E2-A3D925B69809}" presName="aNode" presStyleLbl="bgShp" presStyleIdx="1" presStyleCnt="3"/>
      <dgm:spPr/>
      <dgm:t>
        <a:bodyPr/>
        <a:lstStyle/>
        <a:p>
          <a:endParaRPr lang="en-US"/>
        </a:p>
      </dgm:t>
    </dgm:pt>
    <dgm:pt modelId="{CDF20B0E-F9F7-4CAA-BA53-CE768E5DC30F}" type="pres">
      <dgm:prSet presAssocID="{728A84FA-70B1-4962-95E2-A3D925B69809}" presName="textNode" presStyleLbl="bgShp" presStyleIdx="1" presStyleCnt="3"/>
      <dgm:spPr/>
      <dgm:t>
        <a:bodyPr/>
        <a:lstStyle/>
        <a:p>
          <a:endParaRPr lang="en-US"/>
        </a:p>
      </dgm:t>
    </dgm:pt>
    <dgm:pt modelId="{39EC3D3D-73E0-4AD2-95F4-167A495B83F5}" type="pres">
      <dgm:prSet presAssocID="{728A84FA-70B1-4962-95E2-A3D925B69809}" presName="compChildNode" presStyleCnt="0"/>
      <dgm:spPr/>
      <dgm:t>
        <a:bodyPr/>
        <a:lstStyle/>
        <a:p>
          <a:endParaRPr lang="en-US"/>
        </a:p>
      </dgm:t>
    </dgm:pt>
    <dgm:pt modelId="{FB72E273-785E-4A54-A308-0B3455530796}" type="pres">
      <dgm:prSet presAssocID="{728A84FA-70B1-4962-95E2-A3D925B69809}" presName="theInnerList" presStyleCnt="0"/>
      <dgm:spPr/>
      <dgm:t>
        <a:bodyPr/>
        <a:lstStyle/>
        <a:p>
          <a:endParaRPr lang="en-US"/>
        </a:p>
      </dgm:t>
    </dgm:pt>
    <dgm:pt modelId="{D66F55DE-F6FE-46EA-83A5-726D2B5B64EB}" type="pres">
      <dgm:prSet presAssocID="{2B094A01-401E-4B50-91B7-2CA660579EC1}" presName="childNode" presStyleLbl="node1" presStyleIdx="2" presStyleCnt="8">
        <dgm:presLayoutVars>
          <dgm:bulletEnabled val="1"/>
        </dgm:presLayoutVars>
      </dgm:prSet>
      <dgm:spPr/>
      <dgm:t>
        <a:bodyPr/>
        <a:lstStyle/>
        <a:p>
          <a:endParaRPr lang="en-US"/>
        </a:p>
      </dgm:t>
    </dgm:pt>
    <dgm:pt modelId="{89B7AA83-EA56-4D13-89DC-D60F1CB293A6}" type="pres">
      <dgm:prSet presAssocID="{2B094A01-401E-4B50-91B7-2CA660579EC1}" presName="aSpace2" presStyleCnt="0"/>
      <dgm:spPr/>
      <dgm:t>
        <a:bodyPr/>
        <a:lstStyle/>
        <a:p>
          <a:endParaRPr lang="en-US"/>
        </a:p>
      </dgm:t>
    </dgm:pt>
    <dgm:pt modelId="{B09DFEF3-BA77-4485-88BE-6CEA1DC89E95}" type="pres">
      <dgm:prSet presAssocID="{24CC360F-6429-4124-B0A1-6A101DEA0D77}" presName="childNode" presStyleLbl="node1" presStyleIdx="3" presStyleCnt="8">
        <dgm:presLayoutVars>
          <dgm:bulletEnabled val="1"/>
        </dgm:presLayoutVars>
      </dgm:prSet>
      <dgm:spPr/>
      <dgm:t>
        <a:bodyPr/>
        <a:lstStyle/>
        <a:p>
          <a:endParaRPr lang="en-US"/>
        </a:p>
      </dgm:t>
    </dgm:pt>
    <dgm:pt modelId="{5BDEF8C4-DF82-491D-9B60-553AB21B5DE9}" type="pres">
      <dgm:prSet presAssocID="{24CC360F-6429-4124-B0A1-6A101DEA0D77}" presName="aSpace2" presStyleCnt="0"/>
      <dgm:spPr/>
      <dgm:t>
        <a:bodyPr/>
        <a:lstStyle/>
        <a:p>
          <a:endParaRPr lang="en-US"/>
        </a:p>
      </dgm:t>
    </dgm:pt>
    <dgm:pt modelId="{2902442D-B445-49E8-88AC-956D98406344}" type="pres">
      <dgm:prSet presAssocID="{8272A253-B282-42C6-80BB-10C478E96E96}" presName="childNode" presStyleLbl="node1" presStyleIdx="4" presStyleCnt="8">
        <dgm:presLayoutVars>
          <dgm:bulletEnabled val="1"/>
        </dgm:presLayoutVars>
      </dgm:prSet>
      <dgm:spPr/>
      <dgm:t>
        <a:bodyPr/>
        <a:lstStyle/>
        <a:p>
          <a:endParaRPr lang="en-US"/>
        </a:p>
      </dgm:t>
    </dgm:pt>
    <dgm:pt modelId="{2AEB2261-00FB-4937-AF6C-B51183E8416E}" type="pres">
      <dgm:prSet presAssocID="{8272A253-B282-42C6-80BB-10C478E96E96}" presName="aSpace2" presStyleCnt="0"/>
      <dgm:spPr/>
      <dgm:t>
        <a:bodyPr/>
        <a:lstStyle/>
        <a:p>
          <a:endParaRPr lang="en-US"/>
        </a:p>
      </dgm:t>
    </dgm:pt>
    <dgm:pt modelId="{8E409DED-DF49-42AA-8E96-199A753490DC}" type="pres">
      <dgm:prSet presAssocID="{F9E690BF-4C5D-43E4-9799-8622F77D244E}" presName="childNode" presStyleLbl="node1" presStyleIdx="5" presStyleCnt="8">
        <dgm:presLayoutVars>
          <dgm:bulletEnabled val="1"/>
        </dgm:presLayoutVars>
      </dgm:prSet>
      <dgm:spPr/>
      <dgm:t>
        <a:bodyPr/>
        <a:lstStyle/>
        <a:p>
          <a:endParaRPr lang="en-US"/>
        </a:p>
      </dgm:t>
    </dgm:pt>
    <dgm:pt modelId="{A8BA1875-68FE-47E1-91EE-17D26B633725}" type="pres">
      <dgm:prSet presAssocID="{728A84FA-70B1-4962-95E2-A3D925B69809}" presName="aSpace" presStyleCnt="0"/>
      <dgm:spPr/>
      <dgm:t>
        <a:bodyPr/>
        <a:lstStyle/>
        <a:p>
          <a:endParaRPr lang="en-US"/>
        </a:p>
      </dgm:t>
    </dgm:pt>
    <dgm:pt modelId="{5F09A087-C22A-4CA1-8B8F-8116E2B8B679}" type="pres">
      <dgm:prSet presAssocID="{868FA111-E455-4EEF-B30B-5F0D39D66C1A}" presName="compNode" presStyleCnt="0"/>
      <dgm:spPr/>
      <dgm:t>
        <a:bodyPr/>
        <a:lstStyle/>
        <a:p>
          <a:endParaRPr lang="en-US"/>
        </a:p>
      </dgm:t>
    </dgm:pt>
    <dgm:pt modelId="{B8F00924-56B7-4727-ADA6-5FDC3A3C2FF2}" type="pres">
      <dgm:prSet presAssocID="{868FA111-E455-4EEF-B30B-5F0D39D66C1A}" presName="aNode" presStyleLbl="bgShp" presStyleIdx="2" presStyleCnt="3"/>
      <dgm:spPr/>
      <dgm:t>
        <a:bodyPr/>
        <a:lstStyle/>
        <a:p>
          <a:endParaRPr lang="en-US"/>
        </a:p>
      </dgm:t>
    </dgm:pt>
    <dgm:pt modelId="{F88DB5EB-C243-46CA-9C33-7A846A14E7FE}" type="pres">
      <dgm:prSet presAssocID="{868FA111-E455-4EEF-B30B-5F0D39D66C1A}" presName="textNode" presStyleLbl="bgShp" presStyleIdx="2" presStyleCnt="3"/>
      <dgm:spPr/>
      <dgm:t>
        <a:bodyPr/>
        <a:lstStyle/>
        <a:p>
          <a:endParaRPr lang="en-US"/>
        </a:p>
      </dgm:t>
    </dgm:pt>
    <dgm:pt modelId="{9F751C05-5834-4F35-9DB6-4DA1360FA7F7}" type="pres">
      <dgm:prSet presAssocID="{868FA111-E455-4EEF-B30B-5F0D39D66C1A}" presName="compChildNode" presStyleCnt="0"/>
      <dgm:spPr/>
      <dgm:t>
        <a:bodyPr/>
        <a:lstStyle/>
        <a:p>
          <a:endParaRPr lang="en-US"/>
        </a:p>
      </dgm:t>
    </dgm:pt>
    <dgm:pt modelId="{EF8B243E-5880-4A6A-8D5D-C10E465EC289}" type="pres">
      <dgm:prSet presAssocID="{868FA111-E455-4EEF-B30B-5F0D39D66C1A}" presName="theInnerList" presStyleCnt="0"/>
      <dgm:spPr/>
      <dgm:t>
        <a:bodyPr/>
        <a:lstStyle/>
        <a:p>
          <a:endParaRPr lang="en-US"/>
        </a:p>
      </dgm:t>
    </dgm:pt>
    <dgm:pt modelId="{59EBC08A-BB6C-4218-A917-FFFB9F6E1853}" type="pres">
      <dgm:prSet presAssocID="{2753342A-60DB-492D-B98D-907C297A8C17}" presName="childNode" presStyleLbl="node1" presStyleIdx="6" presStyleCnt="8">
        <dgm:presLayoutVars>
          <dgm:bulletEnabled val="1"/>
        </dgm:presLayoutVars>
      </dgm:prSet>
      <dgm:spPr/>
      <dgm:t>
        <a:bodyPr/>
        <a:lstStyle/>
        <a:p>
          <a:endParaRPr lang="en-US"/>
        </a:p>
      </dgm:t>
    </dgm:pt>
    <dgm:pt modelId="{88E066CE-3673-46C0-A2D1-DD2F2AAA2933}" type="pres">
      <dgm:prSet presAssocID="{2753342A-60DB-492D-B98D-907C297A8C17}" presName="aSpace2" presStyleCnt="0"/>
      <dgm:spPr/>
      <dgm:t>
        <a:bodyPr/>
        <a:lstStyle/>
        <a:p>
          <a:endParaRPr lang="en-US"/>
        </a:p>
      </dgm:t>
    </dgm:pt>
    <dgm:pt modelId="{63AFED7D-6E85-4DF8-8A69-E942AD4B7304}" type="pres">
      <dgm:prSet presAssocID="{92B272B7-072B-40DE-8D43-095A2936BD9E}" presName="childNode" presStyleLbl="node1" presStyleIdx="7" presStyleCnt="8">
        <dgm:presLayoutVars>
          <dgm:bulletEnabled val="1"/>
        </dgm:presLayoutVars>
      </dgm:prSet>
      <dgm:spPr/>
      <dgm:t>
        <a:bodyPr/>
        <a:lstStyle/>
        <a:p>
          <a:endParaRPr lang="en-US"/>
        </a:p>
      </dgm:t>
    </dgm:pt>
  </dgm:ptLst>
  <dgm:cxnLst>
    <dgm:cxn modelId="{DC615C28-F2A8-4571-ACE6-9D4E31C601AD}" srcId="{728A84FA-70B1-4962-95E2-A3D925B69809}" destId="{2B094A01-401E-4B50-91B7-2CA660579EC1}" srcOrd="0" destOrd="0" parTransId="{61B8F049-455A-409A-A742-782FD9C69897}" sibTransId="{9D15F252-C141-457F-BDDB-A62BD3171EF2}"/>
    <dgm:cxn modelId="{35AD5538-D4B0-4854-995A-2C3E0000C3A8}" type="presOf" srcId="{868FA111-E455-4EEF-B30B-5F0D39D66C1A}" destId="{F88DB5EB-C243-46CA-9C33-7A846A14E7FE}" srcOrd="1" destOrd="0" presId="urn:microsoft.com/office/officeart/2005/8/layout/lProcess2"/>
    <dgm:cxn modelId="{FB948230-4E3F-4AAF-A86F-31FD18F5A60B}" srcId="{D22ADF47-16BA-44B9-AFB2-FE4B78BAA148}" destId="{728A84FA-70B1-4962-95E2-A3D925B69809}" srcOrd="1" destOrd="0" parTransId="{EA62B949-D0C3-4E67-A263-D24C26A45792}" sibTransId="{DA5A427D-2127-44B8-AB17-90911988BAA2}"/>
    <dgm:cxn modelId="{80BA1B05-F7CA-42E1-91FC-500059C9DF8A}" type="presOf" srcId="{2753342A-60DB-492D-B98D-907C297A8C17}" destId="{59EBC08A-BB6C-4218-A917-FFFB9F6E1853}" srcOrd="0" destOrd="0" presId="urn:microsoft.com/office/officeart/2005/8/layout/lProcess2"/>
    <dgm:cxn modelId="{8606A805-D475-4AEF-AB67-B540E03126D2}" type="presOf" srcId="{F9E690BF-4C5D-43E4-9799-8622F77D244E}" destId="{8E409DED-DF49-42AA-8E96-199A753490DC}" srcOrd="0" destOrd="0" presId="urn:microsoft.com/office/officeart/2005/8/layout/lProcess2"/>
    <dgm:cxn modelId="{24F74B6D-6C3E-4E9D-B530-3817C4C28986}" srcId="{728A84FA-70B1-4962-95E2-A3D925B69809}" destId="{F9E690BF-4C5D-43E4-9799-8622F77D244E}" srcOrd="3" destOrd="0" parTransId="{DA2F461C-C42C-40D8-9A2F-8BB7FF2AF1AD}" sibTransId="{CFBB7BDE-64FE-460A-85B8-9755F4D0F4F7}"/>
    <dgm:cxn modelId="{4AAFCC2E-ECD8-40EC-A107-F077A973F8BF}" type="presOf" srcId="{2541E034-2F77-4103-B6B3-59DAFFAF54FA}" destId="{643409A5-5739-4525-8F9A-D631FC6E1DA6}" srcOrd="0" destOrd="0" presId="urn:microsoft.com/office/officeart/2005/8/layout/lProcess2"/>
    <dgm:cxn modelId="{0DA788FD-A9D9-465D-B8AE-01A817499EFA}" type="presOf" srcId="{728A84FA-70B1-4962-95E2-A3D925B69809}" destId="{71CEE9A2-9E0F-4069-AFED-BD5D58833B75}" srcOrd="0" destOrd="0" presId="urn:microsoft.com/office/officeart/2005/8/layout/lProcess2"/>
    <dgm:cxn modelId="{8902A823-BD1C-4139-9329-6DF577E88D60}" type="presOf" srcId="{24CC360F-6429-4124-B0A1-6A101DEA0D77}" destId="{B09DFEF3-BA77-4485-88BE-6CEA1DC89E95}" srcOrd="0" destOrd="0" presId="urn:microsoft.com/office/officeart/2005/8/layout/lProcess2"/>
    <dgm:cxn modelId="{D35C0E66-2326-4C36-A6B1-C51C0085C318}" srcId="{D22ADF47-16BA-44B9-AFB2-FE4B78BAA148}" destId="{E2F099E2-4D3B-42B3-B714-A99504E6CEDB}" srcOrd="0" destOrd="0" parTransId="{42A9C51A-490E-474F-8AAF-A28A000C03FB}" sibTransId="{45E8EB2A-88E2-4AF0-A3FC-F80A9EEE9193}"/>
    <dgm:cxn modelId="{42D780FB-8017-457F-80BD-3048C776F6F0}" type="presOf" srcId="{92B272B7-072B-40DE-8D43-095A2936BD9E}" destId="{63AFED7D-6E85-4DF8-8A69-E942AD4B7304}" srcOrd="0" destOrd="0" presId="urn:microsoft.com/office/officeart/2005/8/layout/lProcess2"/>
    <dgm:cxn modelId="{38F48DFB-EE1B-4988-AA81-36A9F9B21160}" srcId="{868FA111-E455-4EEF-B30B-5F0D39D66C1A}" destId="{2753342A-60DB-492D-B98D-907C297A8C17}" srcOrd="0" destOrd="0" parTransId="{715CDA0B-F413-4C06-A773-23A09CAD8A19}" sibTransId="{81908B06-A841-47BB-9B77-1D96CEDAB1E8}"/>
    <dgm:cxn modelId="{C666654E-8C42-4C81-9C8E-7CB513FE5185}" type="presOf" srcId="{2B094A01-401E-4B50-91B7-2CA660579EC1}" destId="{D66F55DE-F6FE-46EA-83A5-726D2B5B64EB}" srcOrd="0" destOrd="0" presId="urn:microsoft.com/office/officeart/2005/8/layout/lProcess2"/>
    <dgm:cxn modelId="{8CE8AB9F-CD12-43C3-A3F5-26D09121BDC6}" type="presOf" srcId="{728A84FA-70B1-4962-95E2-A3D925B69809}" destId="{CDF20B0E-F9F7-4CAA-BA53-CE768E5DC30F}" srcOrd="1" destOrd="0" presId="urn:microsoft.com/office/officeart/2005/8/layout/lProcess2"/>
    <dgm:cxn modelId="{B038CEA2-1B77-4EA7-811D-020383E0F044}" type="presOf" srcId="{6E227D82-39A5-4089-B841-E162B1A299AB}" destId="{7A7AA2A3-DD88-4FC7-80EF-06E0CD2BA07B}" srcOrd="0" destOrd="0" presId="urn:microsoft.com/office/officeart/2005/8/layout/lProcess2"/>
    <dgm:cxn modelId="{E3C6202E-E6D0-4F2B-BCFE-BA67554B317E}" srcId="{728A84FA-70B1-4962-95E2-A3D925B69809}" destId="{24CC360F-6429-4124-B0A1-6A101DEA0D77}" srcOrd="1" destOrd="0" parTransId="{1007D3BB-4D03-40CC-9531-E35B47BCF60D}" sibTransId="{91814D4B-7B2A-4B08-B942-731670A9458D}"/>
    <dgm:cxn modelId="{EA1780D0-8717-4220-9ECA-4648CC0AC6B4}" type="presOf" srcId="{E2F099E2-4D3B-42B3-B714-A99504E6CEDB}" destId="{D58566CB-9B5A-4043-9FDB-DF6B0AA555C8}" srcOrd="0" destOrd="0" presId="urn:microsoft.com/office/officeart/2005/8/layout/lProcess2"/>
    <dgm:cxn modelId="{0EF652A3-12D7-4BB0-8C81-D38CB826E148}" srcId="{D22ADF47-16BA-44B9-AFB2-FE4B78BAA148}" destId="{868FA111-E455-4EEF-B30B-5F0D39D66C1A}" srcOrd="2" destOrd="0" parTransId="{D32D0014-4D8C-47EC-BCC5-E59BEFBF9FDA}" sibTransId="{2A8D799F-559D-4928-852D-2C9B2D1BCAD0}"/>
    <dgm:cxn modelId="{A0E32799-3437-48FE-BFC9-0F785FDE584E}" type="presOf" srcId="{8272A253-B282-42C6-80BB-10C478E96E96}" destId="{2902442D-B445-49E8-88AC-956D98406344}" srcOrd="0" destOrd="0" presId="urn:microsoft.com/office/officeart/2005/8/layout/lProcess2"/>
    <dgm:cxn modelId="{F36327BC-536C-4697-912A-84ACE43B7B57}" type="presOf" srcId="{868FA111-E455-4EEF-B30B-5F0D39D66C1A}" destId="{B8F00924-56B7-4727-ADA6-5FDC3A3C2FF2}" srcOrd="0" destOrd="0" presId="urn:microsoft.com/office/officeart/2005/8/layout/lProcess2"/>
    <dgm:cxn modelId="{2DF11BB5-805D-4DC0-9357-21820CC8FDDD}" srcId="{728A84FA-70B1-4962-95E2-A3D925B69809}" destId="{8272A253-B282-42C6-80BB-10C478E96E96}" srcOrd="2" destOrd="0" parTransId="{72C5B6A0-5130-4C74-8EBD-56C48251CDBA}" sibTransId="{32113D4B-1DA9-4986-9AA5-958AAC36D270}"/>
    <dgm:cxn modelId="{90711196-FF57-4D89-8545-6C409B9059B7}" type="presOf" srcId="{D22ADF47-16BA-44B9-AFB2-FE4B78BAA148}" destId="{3FCC9C82-BC2F-48E2-9917-00FD08D18069}" srcOrd="0" destOrd="0" presId="urn:microsoft.com/office/officeart/2005/8/layout/lProcess2"/>
    <dgm:cxn modelId="{3B64FF5A-49A7-488D-B350-62D070FA1528}" srcId="{868FA111-E455-4EEF-B30B-5F0D39D66C1A}" destId="{92B272B7-072B-40DE-8D43-095A2936BD9E}" srcOrd="1" destOrd="0" parTransId="{982F886E-D094-4387-9D24-9AECCC07329A}" sibTransId="{F391CC5C-52A3-4090-9DAF-0144060CC4FD}"/>
    <dgm:cxn modelId="{287B6A17-F409-43D4-8311-BDB03FA96D0F}" type="presOf" srcId="{E2F099E2-4D3B-42B3-B714-A99504E6CEDB}" destId="{AC9247C5-F143-4FDC-AB93-C5ED054477B2}" srcOrd="1" destOrd="0" presId="urn:microsoft.com/office/officeart/2005/8/layout/lProcess2"/>
    <dgm:cxn modelId="{C86B071E-6F63-4A97-9C69-E6496967050C}" srcId="{E2F099E2-4D3B-42B3-B714-A99504E6CEDB}" destId="{2541E034-2F77-4103-B6B3-59DAFFAF54FA}" srcOrd="0" destOrd="0" parTransId="{23DD737C-C959-43FD-9702-31A91CF69DFC}" sibTransId="{89AAD80C-1DE0-4A18-976F-892911384B2B}"/>
    <dgm:cxn modelId="{CD1A18EA-1669-4257-9A31-0BEB2C2869F5}" srcId="{E2F099E2-4D3B-42B3-B714-A99504E6CEDB}" destId="{6E227D82-39A5-4089-B841-E162B1A299AB}" srcOrd="1" destOrd="0" parTransId="{28A604CD-68E8-4500-A63C-9272BE31826C}" sibTransId="{AF664631-2894-4BCB-9B27-D4C5B5A581C0}"/>
    <dgm:cxn modelId="{70AB6D3D-DC23-43AB-8B3A-121F111C9F45}" type="presParOf" srcId="{3FCC9C82-BC2F-48E2-9917-00FD08D18069}" destId="{2DBA8AF7-A0F6-4279-9A2E-D7DA3E20F86C}" srcOrd="0" destOrd="0" presId="urn:microsoft.com/office/officeart/2005/8/layout/lProcess2"/>
    <dgm:cxn modelId="{B730D1AA-6C08-4FB6-A226-FB58D3889C8D}" type="presParOf" srcId="{2DBA8AF7-A0F6-4279-9A2E-D7DA3E20F86C}" destId="{D58566CB-9B5A-4043-9FDB-DF6B0AA555C8}" srcOrd="0" destOrd="0" presId="urn:microsoft.com/office/officeart/2005/8/layout/lProcess2"/>
    <dgm:cxn modelId="{F99CECBD-4911-4F7A-8E00-195EA0A3B915}" type="presParOf" srcId="{2DBA8AF7-A0F6-4279-9A2E-D7DA3E20F86C}" destId="{AC9247C5-F143-4FDC-AB93-C5ED054477B2}" srcOrd="1" destOrd="0" presId="urn:microsoft.com/office/officeart/2005/8/layout/lProcess2"/>
    <dgm:cxn modelId="{BC2F5CA3-76EF-4772-9CC5-CE4DE41DC721}" type="presParOf" srcId="{2DBA8AF7-A0F6-4279-9A2E-D7DA3E20F86C}" destId="{884D3830-5BE5-42C1-A0C5-42E9077F943C}" srcOrd="2" destOrd="0" presId="urn:microsoft.com/office/officeart/2005/8/layout/lProcess2"/>
    <dgm:cxn modelId="{62B903E2-6CE1-4B2B-AB96-870C137278FE}" type="presParOf" srcId="{884D3830-5BE5-42C1-A0C5-42E9077F943C}" destId="{B4796875-9469-40DB-89F0-D0B3D479B7C2}" srcOrd="0" destOrd="0" presId="urn:microsoft.com/office/officeart/2005/8/layout/lProcess2"/>
    <dgm:cxn modelId="{48755168-54FF-42CE-A575-AFE8D1D19DBD}" type="presParOf" srcId="{B4796875-9469-40DB-89F0-D0B3D479B7C2}" destId="{643409A5-5739-4525-8F9A-D631FC6E1DA6}" srcOrd="0" destOrd="0" presId="urn:microsoft.com/office/officeart/2005/8/layout/lProcess2"/>
    <dgm:cxn modelId="{3CB15C9E-F95B-4FC6-ABF2-157DE148E268}" type="presParOf" srcId="{B4796875-9469-40DB-89F0-D0B3D479B7C2}" destId="{9C2FF3C2-B7DA-4DAC-A307-88C1D88635EC}" srcOrd="1" destOrd="0" presId="urn:microsoft.com/office/officeart/2005/8/layout/lProcess2"/>
    <dgm:cxn modelId="{EC748867-0F88-45C8-B310-5F042A43086E}" type="presParOf" srcId="{B4796875-9469-40DB-89F0-D0B3D479B7C2}" destId="{7A7AA2A3-DD88-4FC7-80EF-06E0CD2BA07B}" srcOrd="2" destOrd="0" presId="urn:microsoft.com/office/officeart/2005/8/layout/lProcess2"/>
    <dgm:cxn modelId="{D0EFEC7D-BF69-409D-8D52-028CAE2467A0}" type="presParOf" srcId="{3FCC9C82-BC2F-48E2-9917-00FD08D18069}" destId="{69D4EA2E-CE5F-42B9-A3BA-7A4415CD4B5F}" srcOrd="1" destOrd="0" presId="urn:microsoft.com/office/officeart/2005/8/layout/lProcess2"/>
    <dgm:cxn modelId="{79BD2961-9368-47D7-8EA5-119CF75D531D}" type="presParOf" srcId="{3FCC9C82-BC2F-48E2-9917-00FD08D18069}" destId="{1BFA2AE2-45A9-4B9D-A9FA-F2C0C2A8428B}" srcOrd="2" destOrd="0" presId="urn:microsoft.com/office/officeart/2005/8/layout/lProcess2"/>
    <dgm:cxn modelId="{FE594137-D7F5-46F9-B9D3-256E0E827272}" type="presParOf" srcId="{1BFA2AE2-45A9-4B9D-A9FA-F2C0C2A8428B}" destId="{71CEE9A2-9E0F-4069-AFED-BD5D58833B75}" srcOrd="0" destOrd="0" presId="urn:microsoft.com/office/officeart/2005/8/layout/lProcess2"/>
    <dgm:cxn modelId="{60DF0BDF-2CC9-44AF-9973-2F0C2BE37A7D}" type="presParOf" srcId="{1BFA2AE2-45A9-4B9D-A9FA-F2C0C2A8428B}" destId="{CDF20B0E-F9F7-4CAA-BA53-CE768E5DC30F}" srcOrd="1" destOrd="0" presId="urn:microsoft.com/office/officeart/2005/8/layout/lProcess2"/>
    <dgm:cxn modelId="{A99D5050-8C1C-4E01-BB82-0BC8C97974DC}" type="presParOf" srcId="{1BFA2AE2-45A9-4B9D-A9FA-F2C0C2A8428B}" destId="{39EC3D3D-73E0-4AD2-95F4-167A495B83F5}" srcOrd="2" destOrd="0" presId="urn:microsoft.com/office/officeart/2005/8/layout/lProcess2"/>
    <dgm:cxn modelId="{135F6864-E9CF-41EB-989D-6DC599CC55AD}" type="presParOf" srcId="{39EC3D3D-73E0-4AD2-95F4-167A495B83F5}" destId="{FB72E273-785E-4A54-A308-0B3455530796}" srcOrd="0" destOrd="0" presId="urn:microsoft.com/office/officeart/2005/8/layout/lProcess2"/>
    <dgm:cxn modelId="{1653FF31-3091-4B0B-A05A-CBC674A42274}" type="presParOf" srcId="{FB72E273-785E-4A54-A308-0B3455530796}" destId="{D66F55DE-F6FE-46EA-83A5-726D2B5B64EB}" srcOrd="0" destOrd="0" presId="urn:microsoft.com/office/officeart/2005/8/layout/lProcess2"/>
    <dgm:cxn modelId="{CB6D820D-791F-4227-9DD3-AA9DC386C570}" type="presParOf" srcId="{FB72E273-785E-4A54-A308-0B3455530796}" destId="{89B7AA83-EA56-4D13-89DC-D60F1CB293A6}" srcOrd="1" destOrd="0" presId="urn:microsoft.com/office/officeart/2005/8/layout/lProcess2"/>
    <dgm:cxn modelId="{F32661DB-18DD-4516-B1FE-A27F39EB00D3}" type="presParOf" srcId="{FB72E273-785E-4A54-A308-0B3455530796}" destId="{B09DFEF3-BA77-4485-88BE-6CEA1DC89E95}" srcOrd="2" destOrd="0" presId="urn:microsoft.com/office/officeart/2005/8/layout/lProcess2"/>
    <dgm:cxn modelId="{31E1C045-F936-4914-ACE8-1CE7892D26F4}" type="presParOf" srcId="{FB72E273-785E-4A54-A308-0B3455530796}" destId="{5BDEF8C4-DF82-491D-9B60-553AB21B5DE9}" srcOrd="3" destOrd="0" presId="urn:microsoft.com/office/officeart/2005/8/layout/lProcess2"/>
    <dgm:cxn modelId="{3429A7D0-25A6-4C4D-AB94-6CB9A0143DEA}" type="presParOf" srcId="{FB72E273-785E-4A54-A308-0B3455530796}" destId="{2902442D-B445-49E8-88AC-956D98406344}" srcOrd="4" destOrd="0" presId="urn:microsoft.com/office/officeart/2005/8/layout/lProcess2"/>
    <dgm:cxn modelId="{F5F664A6-818B-4708-8D64-1167DFE91DEA}" type="presParOf" srcId="{FB72E273-785E-4A54-A308-0B3455530796}" destId="{2AEB2261-00FB-4937-AF6C-B51183E8416E}" srcOrd="5" destOrd="0" presId="urn:microsoft.com/office/officeart/2005/8/layout/lProcess2"/>
    <dgm:cxn modelId="{6229DF9C-CA6B-48F1-99D8-6F375191D226}" type="presParOf" srcId="{FB72E273-785E-4A54-A308-0B3455530796}" destId="{8E409DED-DF49-42AA-8E96-199A753490DC}" srcOrd="6" destOrd="0" presId="urn:microsoft.com/office/officeart/2005/8/layout/lProcess2"/>
    <dgm:cxn modelId="{07995EFD-3016-4660-A275-B36D819096F2}" type="presParOf" srcId="{3FCC9C82-BC2F-48E2-9917-00FD08D18069}" destId="{A8BA1875-68FE-47E1-91EE-17D26B633725}" srcOrd="3" destOrd="0" presId="urn:microsoft.com/office/officeart/2005/8/layout/lProcess2"/>
    <dgm:cxn modelId="{A7E37019-CAF3-4154-9277-A9D83D6BC9B0}" type="presParOf" srcId="{3FCC9C82-BC2F-48E2-9917-00FD08D18069}" destId="{5F09A087-C22A-4CA1-8B8F-8116E2B8B679}" srcOrd="4" destOrd="0" presId="urn:microsoft.com/office/officeart/2005/8/layout/lProcess2"/>
    <dgm:cxn modelId="{F0CD3B9E-4726-4E66-908F-F73F1E48732A}" type="presParOf" srcId="{5F09A087-C22A-4CA1-8B8F-8116E2B8B679}" destId="{B8F00924-56B7-4727-ADA6-5FDC3A3C2FF2}" srcOrd="0" destOrd="0" presId="urn:microsoft.com/office/officeart/2005/8/layout/lProcess2"/>
    <dgm:cxn modelId="{D0E3A5D4-3A61-451B-A85D-83A128FDF41D}" type="presParOf" srcId="{5F09A087-C22A-4CA1-8B8F-8116E2B8B679}" destId="{F88DB5EB-C243-46CA-9C33-7A846A14E7FE}" srcOrd="1" destOrd="0" presId="urn:microsoft.com/office/officeart/2005/8/layout/lProcess2"/>
    <dgm:cxn modelId="{50D1A3CF-F442-470E-A523-820F4F94E3FE}" type="presParOf" srcId="{5F09A087-C22A-4CA1-8B8F-8116E2B8B679}" destId="{9F751C05-5834-4F35-9DB6-4DA1360FA7F7}" srcOrd="2" destOrd="0" presId="urn:microsoft.com/office/officeart/2005/8/layout/lProcess2"/>
    <dgm:cxn modelId="{9BFA2614-7EE8-430A-826E-4DF37CA8F8A4}" type="presParOf" srcId="{9F751C05-5834-4F35-9DB6-4DA1360FA7F7}" destId="{EF8B243E-5880-4A6A-8D5D-C10E465EC289}" srcOrd="0" destOrd="0" presId="urn:microsoft.com/office/officeart/2005/8/layout/lProcess2"/>
    <dgm:cxn modelId="{833F2A48-56AC-4409-BE8A-AB10FE281E3E}" type="presParOf" srcId="{EF8B243E-5880-4A6A-8D5D-C10E465EC289}" destId="{59EBC08A-BB6C-4218-A917-FFFB9F6E1853}" srcOrd="0" destOrd="0" presId="urn:microsoft.com/office/officeart/2005/8/layout/lProcess2"/>
    <dgm:cxn modelId="{F81AFFEC-B353-48D0-B1A3-F3B83663AB99}" type="presParOf" srcId="{EF8B243E-5880-4A6A-8D5D-C10E465EC289}" destId="{88E066CE-3673-46C0-A2D1-DD2F2AAA2933}" srcOrd="1" destOrd="0" presId="urn:microsoft.com/office/officeart/2005/8/layout/lProcess2"/>
    <dgm:cxn modelId="{AEA16D87-8C2D-4A8C-A27D-CF3C7E30A9A8}" type="presParOf" srcId="{EF8B243E-5880-4A6A-8D5D-C10E465EC289}" destId="{63AFED7D-6E85-4DF8-8A69-E942AD4B7304}" srcOrd="2" destOrd="0" presId="urn:microsoft.com/office/officeart/2005/8/layout/lProcess2"/>
  </dgm:cxnLst>
  <dgm:bg/>
  <dgm:whole/>
</dgm:dataModel>
</file>

<file path=ppt/diagrams/data3.xml><?xml version="1.0" encoding="utf-8"?>
<dgm:dataModel xmlns:dgm="http://schemas.openxmlformats.org/drawingml/2006/diagram" xmlns:a="http://schemas.openxmlformats.org/drawingml/2006/main">
  <dgm:ptLst>
    <dgm:pt modelId="{655A0571-C7F7-40BD-9CBB-283E5049F349}" type="doc">
      <dgm:prSet loTypeId="urn:microsoft.com/office/officeart/2005/8/layout/funnel1" loCatId="relationship" qsTypeId="urn:microsoft.com/office/officeart/2005/8/quickstyle/3d3" qsCatId="3D" csTypeId="urn:microsoft.com/office/officeart/2005/8/colors/colorful5" csCatId="colorful" phldr="1"/>
      <dgm:spPr/>
    </dgm:pt>
    <dgm:pt modelId="{D99F1DD8-4B1F-4E77-A20E-8616F052B347}">
      <dgm:prSet phldrT="[Text]"/>
      <dgm:spPr/>
      <dgm:t>
        <a:bodyPr/>
        <a:lstStyle/>
        <a:p>
          <a:r>
            <a:rPr lang="en-US" dirty="0" smtClean="0"/>
            <a:t>ISLAMIC MICROFINANCE</a:t>
          </a:r>
          <a:endParaRPr lang="en-US" dirty="0"/>
        </a:p>
      </dgm:t>
    </dgm:pt>
    <dgm:pt modelId="{DA0827EF-907C-45F0-9479-20DCDA0D6187}" type="parTrans" cxnId="{AA00551C-8DB2-430B-B457-4C4E0F266BAC}">
      <dgm:prSet/>
      <dgm:spPr/>
      <dgm:t>
        <a:bodyPr/>
        <a:lstStyle/>
        <a:p>
          <a:endParaRPr lang="en-US"/>
        </a:p>
      </dgm:t>
    </dgm:pt>
    <dgm:pt modelId="{F66E755B-A019-4DFC-AE4B-D718D23A4D4C}" type="sibTrans" cxnId="{AA00551C-8DB2-430B-B457-4C4E0F266BAC}">
      <dgm:prSet/>
      <dgm:spPr/>
      <dgm:t>
        <a:bodyPr/>
        <a:lstStyle/>
        <a:p>
          <a:endParaRPr lang="en-US"/>
        </a:p>
      </dgm:t>
    </dgm:pt>
    <dgm:pt modelId="{A38F3A03-0760-4156-A3B7-1A2BB587273F}">
      <dgm:prSet phldrT="[Text]"/>
      <dgm:spPr/>
      <dgm:t>
        <a:bodyPr/>
        <a:lstStyle/>
        <a:p>
          <a:r>
            <a:rPr lang="en-US" dirty="0" smtClean="0"/>
            <a:t>BUSINESS DEVELOPMENT SERVICES</a:t>
          </a:r>
          <a:endParaRPr lang="en-US" dirty="0"/>
        </a:p>
      </dgm:t>
    </dgm:pt>
    <dgm:pt modelId="{E60B6CD1-A80C-4F7E-979C-267DE501157F}" type="parTrans" cxnId="{357B9030-6ABC-4356-8F95-F73CC54593C3}">
      <dgm:prSet/>
      <dgm:spPr/>
      <dgm:t>
        <a:bodyPr/>
        <a:lstStyle/>
        <a:p>
          <a:endParaRPr lang="en-US"/>
        </a:p>
      </dgm:t>
    </dgm:pt>
    <dgm:pt modelId="{E1D73BB0-C537-4285-86A2-59CE0B0D6E9E}" type="sibTrans" cxnId="{357B9030-6ABC-4356-8F95-F73CC54593C3}">
      <dgm:prSet/>
      <dgm:spPr/>
      <dgm:t>
        <a:bodyPr/>
        <a:lstStyle/>
        <a:p>
          <a:endParaRPr lang="en-US"/>
        </a:p>
      </dgm:t>
    </dgm:pt>
    <dgm:pt modelId="{A3739B38-14B8-4486-9B26-3EE5227E4E8A}">
      <dgm:prSet phldrT="[Text]" custT="1"/>
      <dgm:spPr/>
      <dgm:t>
        <a:bodyPr/>
        <a:lstStyle/>
        <a:p>
          <a:r>
            <a:rPr lang="en-US" sz="2400" b="1" i="1" dirty="0" smtClean="0">
              <a:solidFill>
                <a:srgbClr val="00B050"/>
              </a:solidFill>
            </a:rPr>
            <a:t>SUSTAINABLE BORROWER </a:t>
          </a:r>
          <a:r>
            <a:rPr lang="en-US" sz="2400" b="1" i="1" dirty="0" smtClean="0">
              <a:solidFill>
                <a:srgbClr val="00B050"/>
              </a:solidFill>
              <a:latin typeface="Times New Roman"/>
              <a:cs typeface="Times New Roman"/>
            </a:rPr>
            <a:t>→</a:t>
          </a:r>
          <a:r>
            <a:rPr lang="en-US" sz="2400" b="1" i="1" dirty="0" smtClean="0">
              <a:solidFill>
                <a:srgbClr val="00B050"/>
              </a:solidFill>
            </a:rPr>
            <a:t> SUSTAINABLE ORGANISATION</a:t>
          </a:r>
          <a:endParaRPr lang="en-US" sz="2400" b="1" i="1" dirty="0">
            <a:solidFill>
              <a:srgbClr val="00B050"/>
            </a:solidFill>
          </a:endParaRPr>
        </a:p>
      </dgm:t>
    </dgm:pt>
    <dgm:pt modelId="{213AC59A-4871-4606-9DE0-AD8903DF082F}" type="parTrans" cxnId="{44A875D6-B994-44CD-8F8D-31650BB4103C}">
      <dgm:prSet/>
      <dgm:spPr/>
      <dgm:t>
        <a:bodyPr/>
        <a:lstStyle/>
        <a:p>
          <a:endParaRPr lang="en-US"/>
        </a:p>
      </dgm:t>
    </dgm:pt>
    <dgm:pt modelId="{C909B50B-B42F-44D9-BF38-08B2F2022B34}" type="sibTrans" cxnId="{44A875D6-B994-44CD-8F8D-31650BB4103C}">
      <dgm:prSet/>
      <dgm:spPr/>
      <dgm:t>
        <a:bodyPr/>
        <a:lstStyle/>
        <a:p>
          <a:endParaRPr lang="en-US"/>
        </a:p>
      </dgm:t>
    </dgm:pt>
    <dgm:pt modelId="{A4E1A4A9-B230-4982-8437-1C6FC0ECEC8C}">
      <dgm:prSet phldrT="[Text]"/>
      <dgm:spPr/>
      <dgm:t>
        <a:bodyPr/>
        <a:lstStyle/>
        <a:p>
          <a:r>
            <a:rPr lang="en-US" dirty="0" smtClean="0"/>
            <a:t>RIGHT ADVOCACY</a:t>
          </a:r>
          <a:endParaRPr lang="en-US" dirty="0"/>
        </a:p>
      </dgm:t>
    </dgm:pt>
    <dgm:pt modelId="{14782B44-CC00-40F2-A6BD-11B6F2DB8F14}" type="sibTrans" cxnId="{E1A9274D-1824-45B9-82E7-C4BBD530EF3C}">
      <dgm:prSet/>
      <dgm:spPr/>
      <dgm:t>
        <a:bodyPr/>
        <a:lstStyle/>
        <a:p>
          <a:endParaRPr lang="en-US"/>
        </a:p>
      </dgm:t>
    </dgm:pt>
    <dgm:pt modelId="{AC711E23-C6CD-4429-8B37-B94557175B90}" type="parTrans" cxnId="{E1A9274D-1824-45B9-82E7-C4BBD530EF3C}">
      <dgm:prSet/>
      <dgm:spPr/>
      <dgm:t>
        <a:bodyPr/>
        <a:lstStyle/>
        <a:p>
          <a:endParaRPr lang="en-US"/>
        </a:p>
      </dgm:t>
    </dgm:pt>
    <dgm:pt modelId="{B4EF5839-AF81-4C9B-84C6-611065FD419B}" type="pres">
      <dgm:prSet presAssocID="{655A0571-C7F7-40BD-9CBB-283E5049F349}" presName="Name0" presStyleCnt="0">
        <dgm:presLayoutVars>
          <dgm:chMax val="4"/>
          <dgm:resizeHandles val="exact"/>
        </dgm:presLayoutVars>
      </dgm:prSet>
      <dgm:spPr/>
    </dgm:pt>
    <dgm:pt modelId="{8FD0A065-5F5C-4BF5-871B-52A415DD29D5}" type="pres">
      <dgm:prSet presAssocID="{655A0571-C7F7-40BD-9CBB-283E5049F349}" presName="ellipse" presStyleLbl="trBgShp" presStyleIdx="0" presStyleCnt="1"/>
      <dgm:spPr/>
    </dgm:pt>
    <dgm:pt modelId="{6F37958F-FB37-4B38-A832-F8A0538791BE}" type="pres">
      <dgm:prSet presAssocID="{655A0571-C7F7-40BD-9CBB-283E5049F349}" presName="arrow1" presStyleLbl="fgShp" presStyleIdx="0" presStyleCnt="1"/>
      <dgm:spPr/>
    </dgm:pt>
    <dgm:pt modelId="{2C2616BF-A913-41D1-B07F-4DE21EE4D4E7}" type="pres">
      <dgm:prSet presAssocID="{655A0571-C7F7-40BD-9CBB-283E5049F349}" presName="rectangle" presStyleLbl="revTx" presStyleIdx="0" presStyleCnt="1" custScaleX="204831">
        <dgm:presLayoutVars>
          <dgm:bulletEnabled val="1"/>
        </dgm:presLayoutVars>
      </dgm:prSet>
      <dgm:spPr/>
      <dgm:t>
        <a:bodyPr/>
        <a:lstStyle/>
        <a:p>
          <a:endParaRPr lang="en-US"/>
        </a:p>
      </dgm:t>
    </dgm:pt>
    <dgm:pt modelId="{986E080D-28E3-4253-A02E-7CD83728E447}" type="pres">
      <dgm:prSet presAssocID="{A38F3A03-0760-4156-A3B7-1A2BB587273F}" presName="item1" presStyleLbl="node1" presStyleIdx="0" presStyleCnt="3">
        <dgm:presLayoutVars>
          <dgm:bulletEnabled val="1"/>
        </dgm:presLayoutVars>
      </dgm:prSet>
      <dgm:spPr/>
      <dgm:t>
        <a:bodyPr/>
        <a:lstStyle/>
        <a:p>
          <a:endParaRPr lang="en-US"/>
        </a:p>
      </dgm:t>
    </dgm:pt>
    <dgm:pt modelId="{3D3A3DB8-D19F-4CC7-8B2F-4DAB97618845}" type="pres">
      <dgm:prSet presAssocID="{A4E1A4A9-B230-4982-8437-1C6FC0ECEC8C}" presName="item2" presStyleLbl="node1" presStyleIdx="1" presStyleCnt="3">
        <dgm:presLayoutVars>
          <dgm:bulletEnabled val="1"/>
        </dgm:presLayoutVars>
      </dgm:prSet>
      <dgm:spPr/>
      <dgm:t>
        <a:bodyPr/>
        <a:lstStyle/>
        <a:p>
          <a:endParaRPr lang="en-US"/>
        </a:p>
      </dgm:t>
    </dgm:pt>
    <dgm:pt modelId="{317D7B6D-8E6B-44BE-9A37-5732B5B60287}" type="pres">
      <dgm:prSet presAssocID="{A3739B38-14B8-4486-9B26-3EE5227E4E8A}" presName="item3" presStyleLbl="node1" presStyleIdx="2" presStyleCnt="3">
        <dgm:presLayoutVars>
          <dgm:bulletEnabled val="1"/>
        </dgm:presLayoutVars>
      </dgm:prSet>
      <dgm:spPr/>
      <dgm:t>
        <a:bodyPr/>
        <a:lstStyle/>
        <a:p>
          <a:endParaRPr lang="en-US"/>
        </a:p>
      </dgm:t>
    </dgm:pt>
    <dgm:pt modelId="{F43F5168-5E52-4E83-9EEA-958EF361407B}" type="pres">
      <dgm:prSet presAssocID="{655A0571-C7F7-40BD-9CBB-283E5049F349}" presName="funnel" presStyleLbl="trAlignAcc1" presStyleIdx="0" presStyleCnt="1"/>
      <dgm:spPr/>
      <dgm:t>
        <a:bodyPr/>
        <a:lstStyle/>
        <a:p>
          <a:endParaRPr lang="en-US"/>
        </a:p>
      </dgm:t>
    </dgm:pt>
  </dgm:ptLst>
  <dgm:cxnLst>
    <dgm:cxn modelId="{D5CC0F60-BCD8-4B97-A19D-BC9990DC2F54}" type="presOf" srcId="{A4E1A4A9-B230-4982-8437-1C6FC0ECEC8C}" destId="{986E080D-28E3-4253-A02E-7CD83728E447}" srcOrd="0" destOrd="0" presId="urn:microsoft.com/office/officeart/2005/8/layout/funnel1"/>
    <dgm:cxn modelId="{44A875D6-B994-44CD-8F8D-31650BB4103C}" srcId="{655A0571-C7F7-40BD-9CBB-283E5049F349}" destId="{A3739B38-14B8-4486-9B26-3EE5227E4E8A}" srcOrd="3" destOrd="0" parTransId="{213AC59A-4871-4606-9DE0-AD8903DF082F}" sibTransId="{C909B50B-B42F-44D9-BF38-08B2F2022B34}"/>
    <dgm:cxn modelId="{3EAE2BF5-5E9E-4DAF-BA99-017482041DCD}" type="presOf" srcId="{D99F1DD8-4B1F-4E77-A20E-8616F052B347}" destId="{317D7B6D-8E6B-44BE-9A37-5732B5B60287}" srcOrd="0" destOrd="0" presId="urn:microsoft.com/office/officeart/2005/8/layout/funnel1"/>
    <dgm:cxn modelId="{357B9030-6ABC-4356-8F95-F73CC54593C3}" srcId="{655A0571-C7F7-40BD-9CBB-283E5049F349}" destId="{A38F3A03-0760-4156-A3B7-1A2BB587273F}" srcOrd="1" destOrd="0" parTransId="{E60B6CD1-A80C-4F7E-979C-267DE501157F}" sibTransId="{E1D73BB0-C537-4285-86A2-59CE0B0D6E9E}"/>
    <dgm:cxn modelId="{BF04816B-E1FE-40C1-865F-FC0F36A48965}" type="presOf" srcId="{655A0571-C7F7-40BD-9CBB-283E5049F349}" destId="{B4EF5839-AF81-4C9B-84C6-611065FD419B}" srcOrd="0" destOrd="0" presId="urn:microsoft.com/office/officeart/2005/8/layout/funnel1"/>
    <dgm:cxn modelId="{5A708991-76D8-4FC4-AD51-07EBE0F5D9AF}" type="presOf" srcId="{A3739B38-14B8-4486-9B26-3EE5227E4E8A}" destId="{2C2616BF-A913-41D1-B07F-4DE21EE4D4E7}" srcOrd="0" destOrd="0" presId="urn:microsoft.com/office/officeart/2005/8/layout/funnel1"/>
    <dgm:cxn modelId="{E1A9274D-1824-45B9-82E7-C4BBD530EF3C}" srcId="{655A0571-C7F7-40BD-9CBB-283E5049F349}" destId="{A4E1A4A9-B230-4982-8437-1C6FC0ECEC8C}" srcOrd="2" destOrd="0" parTransId="{AC711E23-C6CD-4429-8B37-B94557175B90}" sibTransId="{14782B44-CC00-40F2-A6BD-11B6F2DB8F14}"/>
    <dgm:cxn modelId="{3537D7E4-8A3D-4CFA-A312-8ADA347D4CA9}" type="presOf" srcId="{A38F3A03-0760-4156-A3B7-1A2BB587273F}" destId="{3D3A3DB8-D19F-4CC7-8B2F-4DAB97618845}" srcOrd="0" destOrd="0" presId="urn:microsoft.com/office/officeart/2005/8/layout/funnel1"/>
    <dgm:cxn modelId="{AA00551C-8DB2-430B-B457-4C4E0F266BAC}" srcId="{655A0571-C7F7-40BD-9CBB-283E5049F349}" destId="{D99F1DD8-4B1F-4E77-A20E-8616F052B347}" srcOrd="0" destOrd="0" parTransId="{DA0827EF-907C-45F0-9479-20DCDA0D6187}" sibTransId="{F66E755B-A019-4DFC-AE4B-D718D23A4D4C}"/>
    <dgm:cxn modelId="{7826361D-A8AD-4737-ABDF-10F8C1A64BB3}" type="presParOf" srcId="{B4EF5839-AF81-4C9B-84C6-611065FD419B}" destId="{8FD0A065-5F5C-4BF5-871B-52A415DD29D5}" srcOrd="0" destOrd="0" presId="urn:microsoft.com/office/officeart/2005/8/layout/funnel1"/>
    <dgm:cxn modelId="{37227874-BBC5-44BB-9B36-C634B312AE0D}" type="presParOf" srcId="{B4EF5839-AF81-4C9B-84C6-611065FD419B}" destId="{6F37958F-FB37-4B38-A832-F8A0538791BE}" srcOrd="1" destOrd="0" presId="urn:microsoft.com/office/officeart/2005/8/layout/funnel1"/>
    <dgm:cxn modelId="{F3D08641-B10D-4F36-8A6D-CC6ED51F0574}" type="presParOf" srcId="{B4EF5839-AF81-4C9B-84C6-611065FD419B}" destId="{2C2616BF-A913-41D1-B07F-4DE21EE4D4E7}" srcOrd="2" destOrd="0" presId="urn:microsoft.com/office/officeart/2005/8/layout/funnel1"/>
    <dgm:cxn modelId="{25ADD818-62EC-483F-95E8-535F382CDCB3}" type="presParOf" srcId="{B4EF5839-AF81-4C9B-84C6-611065FD419B}" destId="{986E080D-28E3-4253-A02E-7CD83728E447}" srcOrd="3" destOrd="0" presId="urn:microsoft.com/office/officeart/2005/8/layout/funnel1"/>
    <dgm:cxn modelId="{DEDE2DC7-78F8-4263-84BC-0DA80E6797A1}" type="presParOf" srcId="{B4EF5839-AF81-4C9B-84C6-611065FD419B}" destId="{3D3A3DB8-D19F-4CC7-8B2F-4DAB97618845}" srcOrd="4" destOrd="0" presId="urn:microsoft.com/office/officeart/2005/8/layout/funnel1"/>
    <dgm:cxn modelId="{96C9C6D1-7096-4F3F-B816-4C8997E24D49}" type="presParOf" srcId="{B4EF5839-AF81-4C9B-84C6-611065FD419B}" destId="{317D7B6D-8E6B-44BE-9A37-5732B5B60287}" srcOrd="5" destOrd="0" presId="urn:microsoft.com/office/officeart/2005/8/layout/funnel1"/>
    <dgm:cxn modelId="{E806E823-315B-4989-B1A2-C82D41194D61}" type="presParOf" srcId="{B4EF5839-AF81-4C9B-84C6-611065FD419B}" destId="{F43F5168-5E52-4E83-9EEA-958EF361407B}" srcOrd="6" destOrd="0" presId="urn:microsoft.com/office/officeart/2005/8/layout/funnel1"/>
  </dgm:cxnLst>
  <dgm:bg/>
  <dgm:whole/>
</dgm:dataModel>
</file>

<file path=ppt/diagrams/data4.xml><?xml version="1.0" encoding="utf-8"?>
<dgm:dataModel xmlns:dgm="http://schemas.openxmlformats.org/drawingml/2006/diagram" xmlns:a="http://schemas.openxmlformats.org/drawingml/2006/main">
  <dgm:ptLst>
    <dgm:pt modelId="{E4D13EE8-6610-4ACB-BD35-9FA561FF52D5}" type="doc">
      <dgm:prSet loTypeId="urn:microsoft.com/office/officeart/2005/8/layout/arrow2" loCatId="process" qsTypeId="urn:microsoft.com/office/officeart/2005/8/quickstyle/3d1" qsCatId="3D" csTypeId="urn:microsoft.com/office/officeart/2005/8/colors/accent1_2" csCatId="accent1" phldr="1"/>
      <dgm:spPr/>
      <dgm:t>
        <a:bodyPr/>
        <a:lstStyle/>
        <a:p>
          <a:endParaRPr lang="en-US"/>
        </a:p>
      </dgm:t>
    </dgm:pt>
    <dgm:pt modelId="{0254071C-71DD-4A3D-9AC4-0361D8FCB69B}">
      <dgm:prSet phldrT="[Text]" custT="1"/>
      <dgm:spPr/>
      <dgm:t>
        <a:bodyPr tIns="0" bIns="0"/>
        <a:lstStyle/>
        <a:p>
          <a:pPr>
            <a:lnSpc>
              <a:spcPct val="100000"/>
            </a:lnSpc>
            <a:spcAft>
              <a:spcPts val="600"/>
            </a:spcAft>
          </a:pPr>
          <a:r>
            <a:rPr lang="en-US" sz="1800" b="1" dirty="0" smtClean="0"/>
            <a:t>1999 &amp; 2000</a:t>
          </a:r>
        </a:p>
      </dgm:t>
    </dgm:pt>
    <dgm:pt modelId="{B28D2F38-DC41-41D4-BEF2-4B723A4A7E34}" type="parTrans" cxnId="{F90EC428-ED58-45E2-B30F-1477F5495445}">
      <dgm:prSet/>
      <dgm:spPr/>
      <dgm:t>
        <a:bodyPr/>
        <a:lstStyle/>
        <a:p>
          <a:endParaRPr lang="en-US"/>
        </a:p>
      </dgm:t>
    </dgm:pt>
    <dgm:pt modelId="{1F6D47DC-8BC2-4CA8-831C-075963E1D08F}" type="sibTrans" cxnId="{F90EC428-ED58-45E2-B30F-1477F5495445}">
      <dgm:prSet/>
      <dgm:spPr/>
      <dgm:t>
        <a:bodyPr/>
        <a:lstStyle/>
        <a:p>
          <a:endParaRPr lang="en-US"/>
        </a:p>
      </dgm:t>
    </dgm:pt>
    <dgm:pt modelId="{14052BD7-2B3F-481E-89BB-C3582F7FBE13}">
      <dgm:prSet phldrT="[Text]"/>
      <dgm:spPr/>
      <dgm:t>
        <a:bodyPr/>
        <a:lstStyle/>
        <a:p>
          <a:r>
            <a:rPr lang="en-US" b="1" dirty="0" smtClean="0"/>
            <a:t>2001 &amp; 2002</a:t>
          </a:r>
        </a:p>
      </dgm:t>
    </dgm:pt>
    <dgm:pt modelId="{E5E7C626-403E-49C6-AC55-891FB738B3B9}" type="parTrans" cxnId="{40BCE253-4B99-4212-8B0D-77897EE17733}">
      <dgm:prSet/>
      <dgm:spPr/>
      <dgm:t>
        <a:bodyPr/>
        <a:lstStyle/>
        <a:p>
          <a:endParaRPr lang="en-US"/>
        </a:p>
      </dgm:t>
    </dgm:pt>
    <dgm:pt modelId="{D3C1E73D-F8CA-4C2E-8097-954507670D9A}" type="sibTrans" cxnId="{40BCE253-4B99-4212-8B0D-77897EE17733}">
      <dgm:prSet/>
      <dgm:spPr/>
      <dgm:t>
        <a:bodyPr/>
        <a:lstStyle/>
        <a:p>
          <a:endParaRPr lang="en-US"/>
        </a:p>
      </dgm:t>
    </dgm:pt>
    <dgm:pt modelId="{CF4300B4-4BE2-443D-B4C0-7722223F1802}">
      <dgm:prSet phldrT="[Text]"/>
      <dgm:spPr/>
      <dgm:t>
        <a:bodyPr/>
        <a:lstStyle/>
        <a:p>
          <a:r>
            <a:rPr lang="en-US" b="1" dirty="0" smtClean="0"/>
            <a:t>2003 &amp; 2004</a:t>
          </a:r>
        </a:p>
      </dgm:t>
    </dgm:pt>
    <dgm:pt modelId="{B314FDC2-FADE-481A-9981-B2D6FCA91BA7}" type="parTrans" cxnId="{58CA10B1-8BE3-4AF0-9376-D1CEB973C4FB}">
      <dgm:prSet/>
      <dgm:spPr/>
      <dgm:t>
        <a:bodyPr/>
        <a:lstStyle/>
        <a:p>
          <a:endParaRPr lang="en-US"/>
        </a:p>
      </dgm:t>
    </dgm:pt>
    <dgm:pt modelId="{15041D95-1BFF-45D2-B411-FFE7DAAC24BD}" type="sibTrans" cxnId="{58CA10B1-8BE3-4AF0-9376-D1CEB973C4FB}">
      <dgm:prSet/>
      <dgm:spPr/>
      <dgm:t>
        <a:bodyPr/>
        <a:lstStyle/>
        <a:p>
          <a:endParaRPr lang="en-US"/>
        </a:p>
      </dgm:t>
    </dgm:pt>
    <dgm:pt modelId="{49342C1E-98DD-4E84-9CE1-902560CB305B}">
      <dgm:prSet phldrT="[Text]"/>
      <dgm:spPr/>
      <dgm:t>
        <a:bodyPr/>
        <a:lstStyle/>
        <a:p>
          <a:r>
            <a:rPr lang="en-US" b="1" dirty="0" smtClean="0"/>
            <a:t>2005 &amp; 2006</a:t>
          </a:r>
          <a:endParaRPr lang="en-US" b="1" dirty="0"/>
        </a:p>
      </dgm:t>
    </dgm:pt>
    <dgm:pt modelId="{16DD77B3-C313-41B1-A5F0-7379E2DCE55A}" type="parTrans" cxnId="{B4A16BF7-0475-4F88-9638-8EBAC0E6D5B4}">
      <dgm:prSet/>
      <dgm:spPr/>
      <dgm:t>
        <a:bodyPr/>
        <a:lstStyle/>
        <a:p>
          <a:endParaRPr lang="en-US"/>
        </a:p>
      </dgm:t>
    </dgm:pt>
    <dgm:pt modelId="{90A69C2B-D7BB-481B-A4A4-B6D4A6B2C7D2}" type="sibTrans" cxnId="{B4A16BF7-0475-4F88-9638-8EBAC0E6D5B4}">
      <dgm:prSet/>
      <dgm:spPr/>
      <dgm:t>
        <a:bodyPr/>
        <a:lstStyle/>
        <a:p>
          <a:endParaRPr lang="en-US"/>
        </a:p>
      </dgm:t>
    </dgm:pt>
    <dgm:pt modelId="{C6C0EE81-9181-4FAB-90CE-1C70A36222BB}">
      <dgm:prSet phldrT="[Text]"/>
      <dgm:spPr/>
      <dgm:t>
        <a:bodyPr/>
        <a:lstStyle/>
        <a:p>
          <a:pPr algn="l"/>
          <a:r>
            <a:rPr lang="en-US" b="1" dirty="0" smtClean="0"/>
            <a:t>2007 &amp; 2008</a:t>
          </a:r>
          <a:endParaRPr lang="en-US" b="1" dirty="0"/>
        </a:p>
      </dgm:t>
    </dgm:pt>
    <dgm:pt modelId="{A1F828E4-1600-4F2A-A37D-8E4E79CBA815}" type="parTrans" cxnId="{EE58E51A-7393-4126-A460-0A3DA028D3C2}">
      <dgm:prSet/>
      <dgm:spPr/>
      <dgm:t>
        <a:bodyPr/>
        <a:lstStyle/>
        <a:p>
          <a:endParaRPr lang="en-US"/>
        </a:p>
      </dgm:t>
    </dgm:pt>
    <dgm:pt modelId="{8ABFC406-7A2D-4121-A376-B6E2CF071303}" type="sibTrans" cxnId="{EE58E51A-7393-4126-A460-0A3DA028D3C2}">
      <dgm:prSet/>
      <dgm:spPr/>
      <dgm:t>
        <a:bodyPr/>
        <a:lstStyle/>
        <a:p>
          <a:endParaRPr lang="en-US"/>
        </a:p>
      </dgm:t>
    </dgm:pt>
    <dgm:pt modelId="{7BC51D53-42A1-475C-AEB9-654F4090ABB2}">
      <dgm:prSet phldrT="[Text]"/>
      <dgm:spPr/>
      <dgm:t>
        <a:bodyPr/>
        <a:lstStyle/>
        <a:p>
          <a:endParaRPr lang="en-US" dirty="0"/>
        </a:p>
      </dgm:t>
    </dgm:pt>
    <dgm:pt modelId="{1B93667C-79C2-447C-93A7-ED389620B8E1}" type="parTrans" cxnId="{66AB63C1-672B-4EFB-A9CB-BB0C1ECA6ABF}">
      <dgm:prSet/>
      <dgm:spPr/>
      <dgm:t>
        <a:bodyPr/>
        <a:lstStyle/>
        <a:p>
          <a:endParaRPr lang="en-US"/>
        </a:p>
      </dgm:t>
    </dgm:pt>
    <dgm:pt modelId="{25F97D20-51E8-4CD9-A06F-4FA397F5E675}" type="sibTrans" cxnId="{66AB63C1-672B-4EFB-A9CB-BB0C1ECA6ABF}">
      <dgm:prSet/>
      <dgm:spPr/>
      <dgm:t>
        <a:bodyPr/>
        <a:lstStyle/>
        <a:p>
          <a:endParaRPr lang="en-US"/>
        </a:p>
      </dgm:t>
    </dgm:pt>
    <dgm:pt modelId="{2D545A06-C950-4BD4-B805-A830F3999E54}">
      <dgm:prSet custT="1"/>
      <dgm:spPr/>
      <dgm:t>
        <a:bodyPr/>
        <a:lstStyle/>
        <a:p>
          <a:pPr>
            <a:spcAft>
              <a:spcPct val="15000"/>
            </a:spcAft>
          </a:pPr>
          <a:r>
            <a:rPr lang="en-US" sz="1400" dirty="0" smtClean="0"/>
            <a:t>Rs. 658,000</a:t>
          </a:r>
          <a:endParaRPr lang="en-US" sz="1400" dirty="0"/>
        </a:p>
      </dgm:t>
    </dgm:pt>
    <dgm:pt modelId="{F01DD016-2B21-4A1D-A5D4-D747EF1055B8}" type="parTrans" cxnId="{3B0DFD90-D019-4E04-9A9E-03F47C6DCB16}">
      <dgm:prSet/>
      <dgm:spPr/>
      <dgm:t>
        <a:bodyPr/>
        <a:lstStyle/>
        <a:p>
          <a:endParaRPr lang="en-US"/>
        </a:p>
      </dgm:t>
    </dgm:pt>
    <dgm:pt modelId="{84AFADD2-06AF-4614-A64B-21DEC130EE21}" type="sibTrans" cxnId="{3B0DFD90-D019-4E04-9A9E-03F47C6DCB16}">
      <dgm:prSet/>
      <dgm:spPr/>
      <dgm:t>
        <a:bodyPr/>
        <a:lstStyle/>
        <a:p>
          <a:endParaRPr lang="en-US"/>
        </a:p>
      </dgm:t>
    </dgm:pt>
    <dgm:pt modelId="{ED641617-8AE5-4FB9-AD9C-015A0CC70FFC}">
      <dgm:prSet custT="1"/>
      <dgm:spPr/>
      <dgm:t>
        <a:bodyPr/>
        <a:lstStyle/>
        <a:p>
          <a:pPr>
            <a:spcAft>
              <a:spcPct val="15000"/>
            </a:spcAft>
          </a:pPr>
          <a:r>
            <a:rPr lang="en-US" sz="1400" dirty="0" smtClean="0"/>
            <a:t>1 Branch office</a:t>
          </a:r>
        </a:p>
      </dgm:t>
    </dgm:pt>
    <dgm:pt modelId="{12AF2CA4-F0A6-43AD-826A-D2BDE0643B74}" type="parTrans" cxnId="{2462D3D6-91FC-4B7E-863A-FD9EE1CC01E6}">
      <dgm:prSet/>
      <dgm:spPr/>
      <dgm:t>
        <a:bodyPr/>
        <a:lstStyle/>
        <a:p>
          <a:endParaRPr lang="en-US"/>
        </a:p>
      </dgm:t>
    </dgm:pt>
    <dgm:pt modelId="{88228386-4B06-4E38-B9E4-9CD4A71989AB}" type="sibTrans" cxnId="{2462D3D6-91FC-4B7E-863A-FD9EE1CC01E6}">
      <dgm:prSet/>
      <dgm:spPr/>
      <dgm:t>
        <a:bodyPr/>
        <a:lstStyle/>
        <a:p>
          <a:endParaRPr lang="en-US"/>
        </a:p>
      </dgm:t>
    </dgm:pt>
    <dgm:pt modelId="{B645E4EB-00B8-4668-91B1-76376B13E251}">
      <dgm:prSet custT="1"/>
      <dgm:spPr/>
      <dgm:t>
        <a:bodyPr/>
        <a:lstStyle/>
        <a:p>
          <a:pPr>
            <a:spcAft>
              <a:spcPct val="15000"/>
            </a:spcAft>
          </a:pPr>
          <a:r>
            <a:rPr lang="en-US" sz="1400" dirty="0" smtClean="0"/>
            <a:t>1 District</a:t>
          </a:r>
          <a:endParaRPr lang="en-US" sz="1400" dirty="0"/>
        </a:p>
      </dgm:t>
    </dgm:pt>
    <dgm:pt modelId="{C59C28B8-E030-4406-A6C8-D130734A8D26}" type="parTrans" cxnId="{726F1E15-DD72-4E78-9290-888BA408E705}">
      <dgm:prSet/>
      <dgm:spPr/>
      <dgm:t>
        <a:bodyPr/>
        <a:lstStyle/>
        <a:p>
          <a:endParaRPr lang="en-US"/>
        </a:p>
      </dgm:t>
    </dgm:pt>
    <dgm:pt modelId="{EA92A254-9701-4B5E-B578-D0DF5260712C}" type="sibTrans" cxnId="{726F1E15-DD72-4E78-9290-888BA408E705}">
      <dgm:prSet/>
      <dgm:spPr/>
      <dgm:t>
        <a:bodyPr/>
        <a:lstStyle/>
        <a:p>
          <a:endParaRPr lang="en-US"/>
        </a:p>
      </dgm:t>
    </dgm:pt>
    <dgm:pt modelId="{DBAA428B-0302-436C-BFF1-F473FB4BBAE5}">
      <dgm:prSet/>
      <dgm:spPr/>
      <dgm:t>
        <a:bodyPr/>
        <a:lstStyle/>
        <a:p>
          <a:r>
            <a:rPr lang="en-US" dirty="0" smtClean="0"/>
            <a:t>Rs. 1,753,500</a:t>
          </a:r>
          <a:endParaRPr lang="en-US" dirty="0"/>
        </a:p>
      </dgm:t>
    </dgm:pt>
    <dgm:pt modelId="{8C526428-735D-40AF-A1C5-37CE3E1F0D33}" type="parTrans" cxnId="{7B9B42BA-9D02-443B-B246-FF071C8C3A0D}">
      <dgm:prSet/>
      <dgm:spPr/>
      <dgm:t>
        <a:bodyPr/>
        <a:lstStyle/>
        <a:p>
          <a:endParaRPr lang="en-US"/>
        </a:p>
      </dgm:t>
    </dgm:pt>
    <dgm:pt modelId="{A8D82C0D-93F8-4E21-B05B-9FC4E0F79F51}" type="sibTrans" cxnId="{7B9B42BA-9D02-443B-B246-FF071C8C3A0D}">
      <dgm:prSet/>
      <dgm:spPr/>
      <dgm:t>
        <a:bodyPr/>
        <a:lstStyle/>
        <a:p>
          <a:endParaRPr lang="en-US"/>
        </a:p>
      </dgm:t>
    </dgm:pt>
    <dgm:pt modelId="{D818F6B0-04CA-4C63-945C-6CB32B4ABBE0}">
      <dgm:prSet/>
      <dgm:spPr/>
      <dgm:t>
        <a:bodyPr/>
        <a:lstStyle/>
        <a:p>
          <a:r>
            <a:rPr lang="en-US" dirty="0" smtClean="0"/>
            <a:t>1 Branch Office</a:t>
          </a:r>
          <a:endParaRPr lang="en-US" dirty="0"/>
        </a:p>
      </dgm:t>
    </dgm:pt>
    <dgm:pt modelId="{4B342E2A-FCDB-4BF8-8E2C-1AA1DC6198EF}" type="parTrans" cxnId="{98DE534C-7176-4C96-8C75-C49181D6C8F2}">
      <dgm:prSet/>
      <dgm:spPr/>
      <dgm:t>
        <a:bodyPr/>
        <a:lstStyle/>
        <a:p>
          <a:endParaRPr lang="en-US"/>
        </a:p>
      </dgm:t>
    </dgm:pt>
    <dgm:pt modelId="{CFDF2C1E-5F2E-4B6A-BDED-E3B2909BCF4A}" type="sibTrans" cxnId="{98DE534C-7176-4C96-8C75-C49181D6C8F2}">
      <dgm:prSet/>
      <dgm:spPr/>
      <dgm:t>
        <a:bodyPr/>
        <a:lstStyle/>
        <a:p>
          <a:endParaRPr lang="en-US"/>
        </a:p>
      </dgm:t>
    </dgm:pt>
    <dgm:pt modelId="{1571B8A4-0F7D-4803-B11F-A304DC97DF87}">
      <dgm:prSet/>
      <dgm:spPr/>
      <dgm:t>
        <a:bodyPr/>
        <a:lstStyle/>
        <a:p>
          <a:r>
            <a:rPr lang="en-US" dirty="0" smtClean="0"/>
            <a:t>1 District`</a:t>
          </a:r>
          <a:endParaRPr lang="en-US" dirty="0"/>
        </a:p>
      </dgm:t>
    </dgm:pt>
    <dgm:pt modelId="{D3B0F914-38A0-4C34-A88D-EA779C8BB51D}" type="parTrans" cxnId="{3922859B-B6BC-4D86-9BA6-4CBDBDD473EE}">
      <dgm:prSet/>
      <dgm:spPr/>
      <dgm:t>
        <a:bodyPr/>
        <a:lstStyle/>
        <a:p>
          <a:endParaRPr lang="en-US"/>
        </a:p>
      </dgm:t>
    </dgm:pt>
    <dgm:pt modelId="{1988AD18-1D2F-4086-8EF2-5F4EA77C28C5}" type="sibTrans" cxnId="{3922859B-B6BC-4D86-9BA6-4CBDBDD473EE}">
      <dgm:prSet/>
      <dgm:spPr/>
      <dgm:t>
        <a:bodyPr/>
        <a:lstStyle/>
        <a:p>
          <a:endParaRPr lang="en-US"/>
        </a:p>
      </dgm:t>
    </dgm:pt>
    <dgm:pt modelId="{0934DBB9-B9FC-45B4-91CE-CD4B3413ABF8}">
      <dgm:prSet/>
      <dgm:spPr/>
      <dgm:t>
        <a:bodyPr/>
        <a:lstStyle/>
        <a:p>
          <a:r>
            <a:rPr lang="en-US" i="0" dirty="0" smtClean="0">
              <a:latin typeface="Copperplate Gothic Bold" pitchFamily="34" charset="0"/>
              <a:cs typeface="Arial" pitchFamily="34" charset="0"/>
            </a:rPr>
            <a:t>Rs.12,583,000</a:t>
          </a:r>
          <a:endParaRPr lang="en-US" i="0" dirty="0"/>
        </a:p>
      </dgm:t>
    </dgm:pt>
    <dgm:pt modelId="{1471531F-6C55-44ED-8012-A76E3A0D7BD4}" type="parTrans" cxnId="{5369AEE8-8899-4F86-AE6E-9D1E85A7DA20}">
      <dgm:prSet/>
      <dgm:spPr/>
      <dgm:t>
        <a:bodyPr/>
        <a:lstStyle/>
        <a:p>
          <a:endParaRPr lang="en-US"/>
        </a:p>
      </dgm:t>
    </dgm:pt>
    <dgm:pt modelId="{F5DDC9FB-1B23-4B11-8726-72291E932E79}" type="sibTrans" cxnId="{5369AEE8-8899-4F86-AE6E-9D1E85A7DA20}">
      <dgm:prSet/>
      <dgm:spPr/>
      <dgm:t>
        <a:bodyPr/>
        <a:lstStyle/>
        <a:p>
          <a:endParaRPr lang="en-US"/>
        </a:p>
      </dgm:t>
    </dgm:pt>
    <dgm:pt modelId="{5E18EA31-5800-4A41-91A9-F5643517CE52}">
      <dgm:prSet/>
      <dgm:spPr/>
      <dgm:t>
        <a:bodyPr/>
        <a:lstStyle/>
        <a:p>
          <a:r>
            <a:rPr lang="en-US" i="0" dirty="0" smtClean="0"/>
            <a:t>2 Branch Offices</a:t>
          </a:r>
          <a:endParaRPr lang="en-US" i="0" dirty="0"/>
        </a:p>
      </dgm:t>
    </dgm:pt>
    <dgm:pt modelId="{EBC58314-760A-4060-B424-16F0FBCD3A3C}" type="parTrans" cxnId="{80308992-7B81-4B2B-B019-44ED7D070BB0}">
      <dgm:prSet/>
      <dgm:spPr/>
      <dgm:t>
        <a:bodyPr/>
        <a:lstStyle/>
        <a:p>
          <a:endParaRPr lang="en-US"/>
        </a:p>
      </dgm:t>
    </dgm:pt>
    <dgm:pt modelId="{FE1ECB9D-2A72-49F8-B5F5-0899857708B0}" type="sibTrans" cxnId="{80308992-7B81-4B2B-B019-44ED7D070BB0}">
      <dgm:prSet/>
      <dgm:spPr/>
      <dgm:t>
        <a:bodyPr/>
        <a:lstStyle/>
        <a:p>
          <a:endParaRPr lang="en-US"/>
        </a:p>
      </dgm:t>
    </dgm:pt>
    <dgm:pt modelId="{6DDE40C2-D18A-4168-8724-F97F39FE7DC5}">
      <dgm:prSet/>
      <dgm:spPr/>
      <dgm:t>
        <a:bodyPr/>
        <a:lstStyle/>
        <a:p>
          <a:r>
            <a:rPr lang="en-US" i="0" dirty="0" smtClean="0"/>
            <a:t>1 District</a:t>
          </a:r>
          <a:endParaRPr lang="en-US" i="0" dirty="0"/>
        </a:p>
      </dgm:t>
    </dgm:pt>
    <dgm:pt modelId="{33773599-F3BB-4677-92F1-49058214AAE5}" type="parTrans" cxnId="{4A433417-F544-4783-974C-1573ED414D6F}">
      <dgm:prSet/>
      <dgm:spPr/>
      <dgm:t>
        <a:bodyPr/>
        <a:lstStyle/>
        <a:p>
          <a:endParaRPr lang="en-US"/>
        </a:p>
      </dgm:t>
    </dgm:pt>
    <dgm:pt modelId="{175004F0-6210-433D-8213-06A1003A544A}" type="sibTrans" cxnId="{4A433417-F544-4783-974C-1573ED414D6F}">
      <dgm:prSet/>
      <dgm:spPr/>
      <dgm:t>
        <a:bodyPr/>
        <a:lstStyle/>
        <a:p>
          <a:endParaRPr lang="en-US"/>
        </a:p>
      </dgm:t>
    </dgm:pt>
    <dgm:pt modelId="{0EEC38D9-365C-432A-9630-FC4A9BF4B68B}">
      <dgm:prSet/>
      <dgm:spPr/>
      <dgm:t>
        <a:bodyPr/>
        <a:lstStyle/>
        <a:p>
          <a:r>
            <a:rPr lang="en-US" i="0" dirty="0" smtClean="0">
              <a:latin typeface="Copperplate Gothic Bold" pitchFamily="34" charset="0"/>
              <a:cs typeface="Arial" pitchFamily="34" charset="0"/>
            </a:rPr>
            <a:t>Rs.122,844,000</a:t>
          </a:r>
          <a:endParaRPr lang="en-US" i="0" dirty="0"/>
        </a:p>
      </dgm:t>
    </dgm:pt>
    <dgm:pt modelId="{D8B5BE74-01C8-4F7B-BB44-7005B3260293}" type="parTrans" cxnId="{2196C26E-CFC3-47BF-8B52-32F4B9A13185}">
      <dgm:prSet/>
      <dgm:spPr/>
      <dgm:t>
        <a:bodyPr/>
        <a:lstStyle/>
        <a:p>
          <a:endParaRPr lang="en-US"/>
        </a:p>
      </dgm:t>
    </dgm:pt>
    <dgm:pt modelId="{20040F6E-4B78-4017-91CB-9514DC2D294D}" type="sibTrans" cxnId="{2196C26E-CFC3-47BF-8B52-32F4B9A13185}">
      <dgm:prSet/>
      <dgm:spPr/>
      <dgm:t>
        <a:bodyPr/>
        <a:lstStyle/>
        <a:p>
          <a:endParaRPr lang="en-US"/>
        </a:p>
      </dgm:t>
    </dgm:pt>
    <dgm:pt modelId="{40F16947-AC24-44B7-B172-B0EB9E421E7C}">
      <dgm:prSet/>
      <dgm:spPr/>
      <dgm:t>
        <a:bodyPr/>
        <a:lstStyle/>
        <a:p>
          <a:r>
            <a:rPr lang="en-US" i="0" dirty="0" smtClean="0"/>
            <a:t>8 Branch Offices</a:t>
          </a:r>
          <a:endParaRPr lang="en-US" i="0" dirty="0"/>
        </a:p>
      </dgm:t>
    </dgm:pt>
    <dgm:pt modelId="{FF466346-A42C-4E48-AF11-C361C333370B}" type="parTrans" cxnId="{5A9EDE15-1FCF-4EA8-87E8-6C8918084F60}">
      <dgm:prSet/>
      <dgm:spPr/>
      <dgm:t>
        <a:bodyPr/>
        <a:lstStyle/>
        <a:p>
          <a:endParaRPr lang="en-US"/>
        </a:p>
      </dgm:t>
    </dgm:pt>
    <dgm:pt modelId="{DCA06CF3-BFBE-4260-9F01-CC338242B72F}" type="sibTrans" cxnId="{5A9EDE15-1FCF-4EA8-87E8-6C8918084F60}">
      <dgm:prSet/>
      <dgm:spPr/>
      <dgm:t>
        <a:bodyPr/>
        <a:lstStyle/>
        <a:p>
          <a:endParaRPr lang="en-US"/>
        </a:p>
      </dgm:t>
    </dgm:pt>
    <dgm:pt modelId="{68CE8797-46BF-4BBD-BB44-649D420D4DC7}">
      <dgm:prSet/>
      <dgm:spPr/>
      <dgm:t>
        <a:bodyPr/>
        <a:lstStyle/>
        <a:p>
          <a:r>
            <a:rPr lang="en-US" i="0" dirty="0" smtClean="0"/>
            <a:t>1 District</a:t>
          </a:r>
          <a:endParaRPr lang="en-US" i="0" dirty="0"/>
        </a:p>
      </dgm:t>
    </dgm:pt>
    <dgm:pt modelId="{FDB3EDC9-EAD7-4B0D-B6D8-D1657742313D}" type="parTrans" cxnId="{96E4DBC6-15AE-49C3-9438-947A5CF543B0}">
      <dgm:prSet/>
      <dgm:spPr/>
      <dgm:t>
        <a:bodyPr/>
        <a:lstStyle/>
        <a:p>
          <a:endParaRPr lang="en-US"/>
        </a:p>
      </dgm:t>
    </dgm:pt>
    <dgm:pt modelId="{1C5633BD-41CD-4913-8D2D-4E0458D9C5C2}" type="sibTrans" cxnId="{96E4DBC6-15AE-49C3-9438-947A5CF543B0}">
      <dgm:prSet/>
      <dgm:spPr/>
      <dgm:t>
        <a:bodyPr/>
        <a:lstStyle/>
        <a:p>
          <a:endParaRPr lang="en-US"/>
        </a:p>
      </dgm:t>
    </dgm:pt>
    <dgm:pt modelId="{3A5C748D-7AA2-4415-88C3-68C8D926EB76}">
      <dgm:prSet/>
      <dgm:spPr/>
      <dgm:t>
        <a:bodyPr/>
        <a:lstStyle/>
        <a:p>
          <a:endParaRPr lang="en-US" dirty="0"/>
        </a:p>
      </dgm:t>
    </dgm:pt>
    <dgm:pt modelId="{3A4CC46C-CF10-4564-9461-1E8125D0712C}" type="parTrans" cxnId="{836F2E85-3B9C-4035-A4F8-61673C2B4DF7}">
      <dgm:prSet/>
      <dgm:spPr/>
      <dgm:t>
        <a:bodyPr/>
        <a:lstStyle/>
        <a:p>
          <a:endParaRPr lang="en-US"/>
        </a:p>
      </dgm:t>
    </dgm:pt>
    <dgm:pt modelId="{4D363A91-E304-47E2-A898-C6BC772DDD88}" type="sibTrans" cxnId="{836F2E85-3B9C-4035-A4F8-61673C2B4DF7}">
      <dgm:prSet/>
      <dgm:spPr/>
      <dgm:t>
        <a:bodyPr/>
        <a:lstStyle/>
        <a:p>
          <a:endParaRPr lang="en-US"/>
        </a:p>
      </dgm:t>
    </dgm:pt>
    <dgm:pt modelId="{9DB26D3A-5854-4AF9-91E3-84F606777E7C}">
      <dgm:prSet/>
      <dgm:spPr/>
      <dgm:t>
        <a:bodyPr/>
        <a:lstStyle/>
        <a:p>
          <a:endParaRPr lang="en-US" dirty="0"/>
        </a:p>
      </dgm:t>
    </dgm:pt>
    <dgm:pt modelId="{7F93DB89-C20E-4E19-A0CE-DDDED7A2C646}" type="parTrans" cxnId="{41A722D5-7173-4627-B08A-A26518FB59DA}">
      <dgm:prSet/>
      <dgm:spPr/>
      <dgm:t>
        <a:bodyPr/>
        <a:lstStyle/>
        <a:p>
          <a:endParaRPr lang="en-US"/>
        </a:p>
      </dgm:t>
    </dgm:pt>
    <dgm:pt modelId="{C614E42F-5672-414F-8FF6-8ED44B00A2F4}" type="sibTrans" cxnId="{41A722D5-7173-4627-B08A-A26518FB59DA}">
      <dgm:prSet/>
      <dgm:spPr/>
      <dgm:t>
        <a:bodyPr/>
        <a:lstStyle/>
        <a:p>
          <a:endParaRPr lang="en-US"/>
        </a:p>
      </dgm:t>
    </dgm:pt>
    <dgm:pt modelId="{0590DA15-ABE1-43C3-844E-E0095B7E8FA2}">
      <dgm:prSet/>
      <dgm:spPr/>
      <dgm:t>
        <a:bodyPr/>
        <a:lstStyle/>
        <a:p>
          <a:endParaRPr lang="en-US" dirty="0"/>
        </a:p>
      </dgm:t>
    </dgm:pt>
    <dgm:pt modelId="{C7246BFC-EC9A-4351-8AE1-AF20E31ADB89}" type="parTrans" cxnId="{92D30E3E-F91E-4F65-8019-48EB169674B5}">
      <dgm:prSet/>
      <dgm:spPr/>
      <dgm:t>
        <a:bodyPr/>
        <a:lstStyle/>
        <a:p>
          <a:endParaRPr lang="en-US"/>
        </a:p>
      </dgm:t>
    </dgm:pt>
    <dgm:pt modelId="{CE2AEBFB-F9E7-4622-9143-9283DB45FA2D}" type="sibTrans" cxnId="{92D30E3E-F91E-4F65-8019-48EB169674B5}">
      <dgm:prSet/>
      <dgm:spPr/>
      <dgm:t>
        <a:bodyPr/>
        <a:lstStyle/>
        <a:p>
          <a:endParaRPr lang="en-US"/>
        </a:p>
      </dgm:t>
    </dgm:pt>
    <dgm:pt modelId="{5F9E5130-5DBD-4DCB-ABF8-214EC06CB0BE}">
      <dgm:prSet/>
      <dgm:spPr/>
      <dgm:t>
        <a:bodyPr/>
        <a:lstStyle/>
        <a:p>
          <a:pPr algn="l"/>
          <a:r>
            <a:rPr lang="en-US" i="0" dirty="0" smtClean="0"/>
            <a:t>3 Districts</a:t>
          </a:r>
          <a:endParaRPr lang="en-US" i="0" dirty="0"/>
        </a:p>
      </dgm:t>
    </dgm:pt>
    <dgm:pt modelId="{C2E32569-0118-4523-B210-CCEEF05456FE}" type="sibTrans" cxnId="{74539613-2EC5-4E71-A774-B2DF1F748D82}">
      <dgm:prSet/>
      <dgm:spPr/>
      <dgm:t>
        <a:bodyPr/>
        <a:lstStyle/>
        <a:p>
          <a:endParaRPr lang="en-US"/>
        </a:p>
      </dgm:t>
    </dgm:pt>
    <dgm:pt modelId="{C3A0A4DA-AF99-43DB-A8D1-E6FE0393EF4C}" type="parTrans" cxnId="{74539613-2EC5-4E71-A774-B2DF1F748D82}">
      <dgm:prSet/>
      <dgm:spPr/>
      <dgm:t>
        <a:bodyPr/>
        <a:lstStyle/>
        <a:p>
          <a:endParaRPr lang="en-US"/>
        </a:p>
      </dgm:t>
    </dgm:pt>
    <dgm:pt modelId="{B0612CB5-8C2D-44A4-BC8F-622D78A9686A}">
      <dgm:prSet/>
      <dgm:spPr/>
      <dgm:t>
        <a:bodyPr/>
        <a:lstStyle/>
        <a:p>
          <a:pPr algn="l"/>
          <a:r>
            <a:rPr lang="en-US" i="0" dirty="0" smtClean="0"/>
            <a:t>14 Branch Offices</a:t>
          </a:r>
          <a:endParaRPr lang="en-US" i="0" dirty="0"/>
        </a:p>
      </dgm:t>
    </dgm:pt>
    <dgm:pt modelId="{A3509732-12A5-4F74-B0E5-924467AF549B}" type="sibTrans" cxnId="{0F89F9B6-ECA5-4E6F-8016-A0503BEB47B8}">
      <dgm:prSet/>
      <dgm:spPr/>
      <dgm:t>
        <a:bodyPr/>
        <a:lstStyle/>
        <a:p>
          <a:endParaRPr lang="en-US"/>
        </a:p>
      </dgm:t>
    </dgm:pt>
    <dgm:pt modelId="{1E820EB3-A69E-46E4-AAB6-87FBA2270CA3}" type="parTrans" cxnId="{0F89F9B6-ECA5-4E6F-8016-A0503BEB47B8}">
      <dgm:prSet/>
      <dgm:spPr/>
      <dgm:t>
        <a:bodyPr/>
        <a:lstStyle/>
        <a:p>
          <a:endParaRPr lang="en-US"/>
        </a:p>
      </dgm:t>
    </dgm:pt>
    <dgm:pt modelId="{1A400483-51F9-4137-B680-A93CA3B114EB}">
      <dgm:prSet/>
      <dgm:spPr/>
      <dgm:t>
        <a:bodyPr/>
        <a:lstStyle/>
        <a:p>
          <a:pPr algn="l"/>
          <a:r>
            <a:rPr lang="en-US" i="0" dirty="0" smtClean="0">
              <a:latin typeface="Copperplate Gothic Bold"/>
              <a:cs typeface="Arial" pitchFamily="34" charset="0"/>
            </a:rPr>
            <a:t>Rs.212,220,000</a:t>
          </a:r>
          <a:endParaRPr lang="en-US" i="0" dirty="0"/>
        </a:p>
      </dgm:t>
    </dgm:pt>
    <dgm:pt modelId="{EA015B3A-4C1B-44E9-A432-E02E6734C593}" type="sibTrans" cxnId="{F0F6B133-A514-46E3-B071-C063E15D9F31}">
      <dgm:prSet/>
      <dgm:spPr/>
      <dgm:t>
        <a:bodyPr/>
        <a:lstStyle/>
        <a:p>
          <a:endParaRPr lang="en-US"/>
        </a:p>
      </dgm:t>
    </dgm:pt>
    <dgm:pt modelId="{9D49D88A-DE10-47A7-B5D4-CFB79C483364}" type="parTrans" cxnId="{F0F6B133-A514-46E3-B071-C063E15D9F31}">
      <dgm:prSet/>
      <dgm:spPr/>
      <dgm:t>
        <a:bodyPr/>
        <a:lstStyle/>
        <a:p>
          <a:endParaRPr lang="en-US"/>
        </a:p>
      </dgm:t>
    </dgm:pt>
    <dgm:pt modelId="{B49B87EB-720E-42CC-8EF3-D4EB5920F69A}" type="pres">
      <dgm:prSet presAssocID="{E4D13EE8-6610-4ACB-BD35-9FA561FF52D5}" presName="arrowDiagram" presStyleCnt="0">
        <dgm:presLayoutVars>
          <dgm:chMax val="5"/>
          <dgm:dir/>
          <dgm:resizeHandles val="exact"/>
        </dgm:presLayoutVars>
      </dgm:prSet>
      <dgm:spPr/>
      <dgm:t>
        <a:bodyPr/>
        <a:lstStyle/>
        <a:p>
          <a:endParaRPr lang="en-US"/>
        </a:p>
      </dgm:t>
    </dgm:pt>
    <dgm:pt modelId="{5219660B-0654-45C8-A0A8-4016641E9E14}" type="pres">
      <dgm:prSet presAssocID="{E4D13EE8-6610-4ACB-BD35-9FA561FF52D5}" presName="arrow" presStyleLbl="bgShp" presStyleIdx="0" presStyleCnt="1" custAng="4307166" custFlipVert="1" custScaleX="92778" custScaleY="120000" custLinFactNeighborX="2639" custLinFactNeighborY="606"/>
      <dgm:spPr/>
    </dgm:pt>
    <dgm:pt modelId="{847059C0-9883-4C97-89D3-48ACA9C8090C}" type="pres">
      <dgm:prSet presAssocID="{E4D13EE8-6610-4ACB-BD35-9FA561FF52D5}" presName="arrowDiagram5" presStyleCnt="0"/>
      <dgm:spPr/>
    </dgm:pt>
    <dgm:pt modelId="{712DF335-4B78-4207-BDA4-84B98598C5CE}" type="pres">
      <dgm:prSet presAssocID="{0254071C-71DD-4A3D-9AC4-0361D8FCB69B}" presName="bullet5a" presStyleLbl="node1" presStyleIdx="0" presStyleCnt="5" custLinFactX="200000" custLinFactY="233696" custLinFactNeighborX="256036" custLinFactNeighborY="300000"/>
      <dgm:spPr/>
    </dgm:pt>
    <dgm:pt modelId="{E26C0A7F-5CFD-4031-9489-615354E2DD63}" type="pres">
      <dgm:prSet presAssocID="{0254071C-71DD-4A3D-9AC4-0361D8FCB69B}" presName="textBox5a" presStyleLbl="revTx" presStyleIdx="0" presStyleCnt="5" custScaleX="138593" custScaleY="77592" custLinFactNeighborX="-38168" custLinFactNeighborY="41177">
        <dgm:presLayoutVars>
          <dgm:bulletEnabled val="1"/>
        </dgm:presLayoutVars>
      </dgm:prSet>
      <dgm:spPr/>
      <dgm:t>
        <a:bodyPr/>
        <a:lstStyle/>
        <a:p>
          <a:endParaRPr lang="en-US"/>
        </a:p>
      </dgm:t>
    </dgm:pt>
    <dgm:pt modelId="{CB5C2AAD-9F8D-4D00-B395-E61F56F95B0E}" type="pres">
      <dgm:prSet presAssocID="{14052BD7-2B3F-481E-89BB-C3582F7FBE13}" presName="bullet5b" presStyleLbl="node1" presStyleIdx="1" presStyleCnt="5" custLinFactX="156635" custLinFactY="200000" custLinFactNeighborX="200000" custLinFactNeighborY="280671"/>
      <dgm:spPr/>
    </dgm:pt>
    <dgm:pt modelId="{0BAAA4A1-E988-49CC-B39F-86ABABF65E4D}" type="pres">
      <dgm:prSet presAssocID="{14052BD7-2B3F-481E-89BB-C3582F7FBE13}" presName="textBox5b" presStyleLbl="revTx" presStyleIdx="1" presStyleCnt="5" custScaleY="49085" custLinFactNeighborX="66901" custLinFactNeighborY="47494">
        <dgm:presLayoutVars>
          <dgm:bulletEnabled val="1"/>
        </dgm:presLayoutVars>
      </dgm:prSet>
      <dgm:spPr/>
      <dgm:t>
        <a:bodyPr/>
        <a:lstStyle/>
        <a:p>
          <a:endParaRPr lang="en-US"/>
        </a:p>
      </dgm:t>
    </dgm:pt>
    <dgm:pt modelId="{815B0EF0-6E7B-411A-875F-6E3C5171EF31}" type="pres">
      <dgm:prSet presAssocID="{CF4300B4-4BE2-443D-B4C0-7722223F1802}" presName="bullet5c" presStyleLbl="node1" presStyleIdx="2" presStyleCnt="5" custLinFactX="100000" custLinFactY="143229" custLinFactNeighborX="129281" custLinFactNeighborY="200000"/>
      <dgm:spPr/>
    </dgm:pt>
    <dgm:pt modelId="{3082ECCA-3788-4BA9-A83E-8E4A77D5302D}" type="pres">
      <dgm:prSet presAssocID="{CF4300B4-4BE2-443D-B4C0-7722223F1802}" presName="textBox5c" presStyleLbl="revTx" presStyleIdx="2" presStyleCnt="5" custScaleY="33572" custLinFactNeighborX="56851" custLinFactNeighborY="15778">
        <dgm:presLayoutVars>
          <dgm:bulletEnabled val="1"/>
        </dgm:presLayoutVars>
      </dgm:prSet>
      <dgm:spPr/>
      <dgm:t>
        <a:bodyPr/>
        <a:lstStyle/>
        <a:p>
          <a:endParaRPr lang="en-US"/>
        </a:p>
      </dgm:t>
    </dgm:pt>
    <dgm:pt modelId="{0C63AC33-0733-40EE-9D3B-740FBDCEE088}" type="pres">
      <dgm:prSet presAssocID="{49342C1E-98DD-4E84-9CE1-902560CB305B}" presName="bullet5d" presStyleLbl="node1" presStyleIdx="3" presStyleCnt="5" custLinFactY="81048" custLinFactNeighborX="59766" custLinFactNeighborY="100000"/>
      <dgm:spPr/>
    </dgm:pt>
    <dgm:pt modelId="{91F567EC-B7FA-44F0-BE05-71635AF27D07}" type="pres">
      <dgm:prSet presAssocID="{49342C1E-98DD-4E84-9CE1-902560CB305B}" presName="textBox5d" presStyleLbl="revTx" presStyleIdx="3" presStyleCnt="5" custScaleY="26313" custLinFactNeighborX="21528" custLinFactNeighborY="-13460">
        <dgm:presLayoutVars>
          <dgm:bulletEnabled val="1"/>
        </dgm:presLayoutVars>
      </dgm:prSet>
      <dgm:spPr/>
      <dgm:t>
        <a:bodyPr/>
        <a:lstStyle/>
        <a:p>
          <a:endParaRPr lang="en-US"/>
        </a:p>
      </dgm:t>
    </dgm:pt>
    <dgm:pt modelId="{B531DB15-4763-4E23-A263-6D986D5711FE}" type="pres">
      <dgm:prSet presAssocID="{C6C0EE81-9181-4FAB-90CE-1C70A36222BB}" presName="bullet5e" presStyleLbl="node1" presStyleIdx="4" presStyleCnt="5" custLinFactNeighborX="-58791" custLinFactNeighborY="10127"/>
      <dgm:spPr/>
    </dgm:pt>
    <dgm:pt modelId="{10CBD331-8BB5-4D2C-9074-4AA214F1508D}" type="pres">
      <dgm:prSet presAssocID="{C6C0EE81-9181-4FAB-90CE-1C70A36222BB}" presName="textBox5e" presStyleLbl="revTx" presStyleIdx="4" presStyleCnt="5" custScaleY="31385" custLinFactNeighborX="-3472" custLinFactNeighborY="-36663">
        <dgm:presLayoutVars>
          <dgm:bulletEnabled val="1"/>
        </dgm:presLayoutVars>
      </dgm:prSet>
      <dgm:spPr/>
      <dgm:t>
        <a:bodyPr/>
        <a:lstStyle/>
        <a:p>
          <a:endParaRPr lang="en-US"/>
        </a:p>
      </dgm:t>
    </dgm:pt>
  </dgm:ptLst>
  <dgm:cxnLst>
    <dgm:cxn modelId="{0A356AE1-F40E-4A55-8BC7-74436073B928}" type="presOf" srcId="{D818F6B0-04CA-4C63-945C-6CB32B4ABBE0}" destId="{0BAAA4A1-E988-49CC-B39F-86ABABF65E4D}" srcOrd="0" destOrd="2" presId="urn:microsoft.com/office/officeart/2005/8/layout/arrow2"/>
    <dgm:cxn modelId="{5369AEE8-8899-4F86-AE6E-9D1E85A7DA20}" srcId="{CF4300B4-4BE2-443D-B4C0-7722223F1802}" destId="{0934DBB9-B9FC-45B4-91CE-CD4B3413ABF8}" srcOrd="0" destOrd="0" parTransId="{1471531F-6C55-44ED-8012-A76E3A0D7BD4}" sibTransId="{F5DDC9FB-1B23-4B11-8726-72291E932E79}"/>
    <dgm:cxn modelId="{F0F6B133-A514-46E3-B071-C063E15D9F31}" srcId="{C6C0EE81-9181-4FAB-90CE-1C70A36222BB}" destId="{1A400483-51F9-4137-B680-A93CA3B114EB}" srcOrd="0" destOrd="0" parTransId="{9D49D88A-DE10-47A7-B5D4-CFB79C483364}" sibTransId="{EA015B3A-4C1B-44E9-A432-E02E6734C593}"/>
    <dgm:cxn modelId="{3922859B-B6BC-4D86-9BA6-4CBDBDD473EE}" srcId="{14052BD7-2B3F-481E-89BB-C3582F7FBE13}" destId="{1571B8A4-0F7D-4803-B11F-A304DC97DF87}" srcOrd="2" destOrd="0" parTransId="{D3B0F914-38A0-4C34-A88D-EA779C8BB51D}" sibTransId="{1988AD18-1D2F-4086-8EF2-5F4EA77C28C5}"/>
    <dgm:cxn modelId="{CC459FC5-E187-4E7B-8482-812653B5A953}" type="presOf" srcId="{5F9E5130-5DBD-4DCB-ABF8-214EC06CB0BE}" destId="{10CBD331-8BB5-4D2C-9074-4AA214F1508D}" srcOrd="0" destOrd="3" presId="urn:microsoft.com/office/officeart/2005/8/layout/arrow2"/>
    <dgm:cxn modelId="{54AFBE52-FE1B-421F-B212-476F33B51430}" type="presOf" srcId="{0EEC38D9-365C-432A-9630-FC4A9BF4B68B}" destId="{91F567EC-B7FA-44F0-BE05-71635AF27D07}" srcOrd="0" destOrd="1" presId="urn:microsoft.com/office/officeart/2005/8/layout/arrow2"/>
    <dgm:cxn modelId="{836F2E85-3B9C-4035-A4F8-61673C2B4DF7}" srcId="{7BC51D53-42A1-475C-AEB9-654F4090ABB2}" destId="{3A5C748D-7AA2-4415-88C3-68C8D926EB76}" srcOrd="0" destOrd="0" parTransId="{3A4CC46C-CF10-4564-9461-1E8125D0712C}" sibTransId="{4D363A91-E304-47E2-A898-C6BC772DDD88}"/>
    <dgm:cxn modelId="{58CA10B1-8BE3-4AF0-9376-D1CEB973C4FB}" srcId="{E4D13EE8-6610-4ACB-BD35-9FA561FF52D5}" destId="{CF4300B4-4BE2-443D-B4C0-7722223F1802}" srcOrd="2" destOrd="0" parTransId="{B314FDC2-FADE-481A-9981-B2D6FCA91BA7}" sibTransId="{15041D95-1BFF-45D2-B411-FFE7DAAC24BD}"/>
    <dgm:cxn modelId="{589EDF43-AE2F-4E78-829E-DAFAEA5E1301}" type="presOf" srcId="{E4D13EE8-6610-4ACB-BD35-9FA561FF52D5}" destId="{B49B87EB-720E-42CC-8EF3-D4EB5920F69A}" srcOrd="0" destOrd="0" presId="urn:microsoft.com/office/officeart/2005/8/layout/arrow2"/>
    <dgm:cxn modelId="{4A433417-F544-4783-974C-1573ED414D6F}" srcId="{CF4300B4-4BE2-443D-B4C0-7722223F1802}" destId="{6DDE40C2-D18A-4168-8724-F97F39FE7DC5}" srcOrd="2" destOrd="0" parTransId="{33773599-F3BB-4677-92F1-49058214AAE5}" sibTransId="{175004F0-6210-433D-8213-06A1003A544A}"/>
    <dgm:cxn modelId="{2196C26E-CFC3-47BF-8B52-32F4B9A13185}" srcId="{49342C1E-98DD-4E84-9CE1-902560CB305B}" destId="{0EEC38D9-365C-432A-9630-FC4A9BF4B68B}" srcOrd="0" destOrd="0" parTransId="{D8B5BE74-01C8-4F7B-BB44-7005B3260293}" sibTransId="{20040F6E-4B78-4017-91CB-9514DC2D294D}"/>
    <dgm:cxn modelId="{5A9EDE15-1FCF-4EA8-87E8-6C8918084F60}" srcId="{49342C1E-98DD-4E84-9CE1-902560CB305B}" destId="{40F16947-AC24-44B7-B172-B0EB9E421E7C}" srcOrd="1" destOrd="0" parTransId="{FF466346-A42C-4E48-AF11-C361C333370B}" sibTransId="{DCA06CF3-BFBE-4260-9F01-CC338242B72F}"/>
    <dgm:cxn modelId="{BAF6DD44-94E3-4163-A433-B1C3DB96B46A}" type="presOf" srcId="{0934DBB9-B9FC-45B4-91CE-CD4B3413ABF8}" destId="{3082ECCA-3788-4BA9-A83E-8E4A77D5302D}" srcOrd="0" destOrd="1" presId="urn:microsoft.com/office/officeart/2005/8/layout/arrow2"/>
    <dgm:cxn modelId="{3379591A-D67B-404F-BB41-7A44B484F143}" type="presOf" srcId="{1A400483-51F9-4137-B680-A93CA3B114EB}" destId="{10CBD331-8BB5-4D2C-9074-4AA214F1508D}" srcOrd="0" destOrd="1" presId="urn:microsoft.com/office/officeart/2005/8/layout/arrow2"/>
    <dgm:cxn modelId="{0F89F9B6-ECA5-4E6F-8016-A0503BEB47B8}" srcId="{C6C0EE81-9181-4FAB-90CE-1C70A36222BB}" destId="{B0612CB5-8C2D-44A4-BC8F-622D78A9686A}" srcOrd="1" destOrd="0" parTransId="{1E820EB3-A69E-46E4-AAB6-87FBA2270CA3}" sibTransId="{A3509732-12A5-4F74-B0E5-924467AF549B}"/>
    <dgm:cxn modelId="{80308992-7B81-4B2B-B019-44ED7D070BB0}" srcId="{CF4300B4-4BE2-443D-B4C0-7722223F1802}" destId="{5E18EA31-5800-4A41-91A9-F5643517CE52}" srcOrd="1" destOrd="0" parTransId="{EBC58314-760A-4060-B424-16F0FBCD3A3C}" sibTransId="{FE1ECB9D-2A72-49F8-B5F5-0899857708B0}"/>
    <dgm:cxn modelId="{7B9B42BA-9D02-443B-B246-FF071C8C3A0D}" srcId="{14052BD7-2B3F-481E-89BB-C3582F7FBE13}" destId="{DBAA428B-0302-436C-BFF1-F473FB4BBAE5}" srcOrd="0" destOrd="0" parTransId="{8C526428-735D-40AF-A1C5-37CE3E1F0D33}" sibTransId="{A8D82C0D-93F8-4E21-B05B-9FC4E0F79F51}"/>
    <dgm:cxn modelId="{3B0DFD90-D019-4E04-9A9E-03F47C6DCB16}" srcId="{0254071C-71DD-4A3D-9AC4-0361D8FCB69B}" destId="{2D545A06-C950-4BD4-B805-A830F3999E54}" srcOrd="0" destOrd="0" parTransId="{F01DD016-2B21-4A1D-A5D4-D747EF1055B8}" sibTransId="{84AFADD2-06AF-4614-A64B-21DEC130EE21}"/>
    <dgm:cxn modelId="{96E4DBC6-15AE-49C3-9438-947A5CF543B0}" srcId="{49342C1E-98DD-4E84-9CE1-902560CB305B}" destId="{68CE8797-46BF-4BBD-BB44-649D420D4DC7}" srcOrd="2" destOrd="0" parTransId="{FDB3EDC9-EAD7-4B0D-B6D8-D1657742313D}" sibTransId="{1C5633BD-41CD-4913-8D2D-4E0458D9C5C2}"/>
    <dgm:cxn modelId="{C0AAA5B3-75CB-492D-B5C8-007DA713CCA6}" type="presOf" srcId="{ED641617-8AE5-4FB9-AD9C-015A0CC70FFC}" destId="{E26C0A7F-5CFD-4031-9489-615354E2DD63}" srcOrd="0" destOrd="2" presId="urn:microsoft.com/office/officeart/2005/8/layout/arrow2"/>
    <dgm:cxn modelId="{31C563BE-166B-42F0-837F-EC8F13E71D07}" type="presOf" srcId="{6DDE40C2-D18A-4168-8724-F97F39FE7DC5}" destId="{3082ECCA-3788-4BA9-A83E-8E4A77D5302D}" srcOrd="0" destOrd="3" presId="urn:microsoft.com/office/officeart/2005/8/layout/arrow2"/>
    <dgm:cxn modelId="{592E10C6-2AD7-4841-9F3C-2A0F5CD15902}" type="presOf" srcId="{CF4300B4-4BE2-443D-B4C0-7722223F1802}" destId="{3082ECCA-3788-4BA9-A83E-8E4A77D5302D}" srcOrd="0" destOrd="0" presId="urn:microsoft.com/office/officeart/2005/8/layout/arrow2"/>
    <dgm:cxn modelId="{B38293F0-E150-4FAE-ABE2-F6429AA13DDB}" type="presOf" srcId="{0254071C-71DD-4A3D-9AC4-0361D8FCB69B}" destId="{E26C0A7F-5CFD-4031-9489-615354E2DD63}" srcOrd="0" destOrd="0" presId="urn:microsoft.com/office/officeart/2005/8/layout/arrow2"/>
    <dgm:cxn modelId="{DB40CFCE-0CF7-4C49-B676-D6B1916AF9F3}" type="presOf" srcId="{2D545A06-C950-4BD4-B805-A830F3999E54}" destId="{E26C0A7F-5CFD-4031-9489-615354E2DD63}" srcOrd="0" destOrd="1" presId="urn:microsoft.com/office/officeart/2005/8/layout/arrow2"/>
    <dgm:cxn modelId="{339FEE25-B976-4E21-AC4F-A787359F1AAA}" type="presOf" srcId="{B645E4EB-00B8-4668-91B1-76376B13E251}" destId="{E26C0A7F-5CFD-4031-9489-615354E2DD63}" srcOrd="0" destOrd="3" presId="urn:microsoft.com/office/officeart/2005/8/layout/arrow2"/>
    <dgm:cxn modelId="{C64F6CE4-79E1-418C-93F8-AFF8FAB4EA17}" type="presOf" srcId="{5E18EA31-5800-4A41-91A9-F5643517CE52}" destId="{3082ECCA-3788-4BA9-A83E-8E4A77D5302D}" srcOrd="0" destOrd="2" presId="urn:microsoft.com/office/officeart/2005/8/layout/arrow2"/>
    <dgm:cxn modelId="{40BCE253-4B99-4212-8B0D-77897EE17733}" srcId="{E4D13EE8-6610-4ACB-BD35-9FA561FF52D5}" destId="{14052BD7-2B3F-481E-89BB-C3582F7FBE13}" srcOrd="1" destOrd="0" parTransId="{E5E7C626-403E-49C6-AC55-891FB738B3B9}" sibTransId="{D3C1E73D-F8CA-4C2E-8097-954507670D9A}"/>
    <dgm:cxn modelId="{4750ECB8-63AE-4870-B546-ED68F388FE21}" type="presOf" srcId="{40F16947-AC24-44B7-B172-B0EB9E421E7C}" destId="{91F567EC-B7FA-44F0-BE05-71635AF27D07}" srcOrd="0" destOrd="2" presId="urn:microsoft.com/office/officeart/2005/8/layout/arrow2"/>
    <dgm:cxn modelId="{8871B00C-940B-46A1-B25E-71A40C8BBB2F}" type="presOf" srcId="{B0612CB5-8C2D-44A4-BC8F-622D78A9686A}" destId="{10CBD331-8BB5-4D2C-9074-4AA214F1508D}" srcOrd="0" destOrd="2" presId="urn:microsoft.com/office/officeart/2005/8/layout/arrow2"/>
    <dgm:cxn modelId="{86F61B48-A4EC-4EB1-B199-6FA8F2854700}" type="presOf" srcId="{C6C0EE81-9181-4FAB-90CE-1C70A36222BB}" destId="{10CBD331-8BB5-4D2C-9074-4AA214F1508D}" srcOrd="0" destOrd="0" presId="urn:microsoft.com/office/officeart/2005/8/layout/arrow2"/>
    <dgm:cxn modelId="{66AB63C1-672B-4EFB-A9CB-BB0C1ECA6ABF}" srcId="{E4D13EE8-6610-4ACB-BD35-9FA561FF52D5}" destId="{7BC51D53-42A1-475C-AEB9-654F4090ABB2}" srcOrd="5" destOrd="0" parTransId="{1B93667C-79C2-447C-93A7-ED389620B8E1}" sibTransId="{25F97D20-51E8-4CD9-A06F-4FA397F5E675}"/>
    <dgm:cxn modelId="{D166EB59-AD6D-4AE1-9774-2F57BAF5480C}" type="presOf" srcId="{14052BD7-2B3F-481E-89BB-C3582F7FBE13}" destId="{0BAAA4A1-E988-49CC-B39F-86ABABF65E4D}" srcOrd="0" destOrd="0" presId="urn:microsoft.com/office/officeart/2005/8/layout/arrow2"/>
    <dgm:cxn modelId="{98DE534C-7176-4C96-8C75-C49181D6C8F2}" srcId="{14052BD7-2B3F-481E-89BB-C3582F7FBE13}" destId="{D818F6B0-04CA-4C63-945C-6CB32B4ABBE0}" srcOrd="1" destOrd="0" parTransId="{4B342E2A-FCDB-4BF8-8E2C-1AA1DC6198EF}" sibTransId="{CFDF2C1E-5F2E-4B6A-BDED-E3B2909BCF4A}"/>
    <dgm:cxn modelId="{726F1E15-DD72-4E78-9290-888BA408E705}" srcId="{0254071C-71DD-4A3D-9AC4-0361D8FCB69B}" destId="{B645E4EB-00B8-4668-91B1-76376B13E251}" srcOrd="2" destOrd="0" parTransId="{C59C28B8-E030-4406-A6C8-D130734A8D26}" sibTransId="{EA92A254-9701-4B5E-B578-D0DF5260712C}"/>
    <dgm:cxn modelId="{74539613-2EC5-4E71-A774-B2DF1F748D82}" srcId="{C6C0EE81-9181-4FAB-90CE-1C70A36222BB}" destId="{5F9E5130-5DBD-4DCB-ABF8-214EC06CB0BE}" srcOrd="2" destOrd="0" parTransId="{C3A0A4DA-AF99-43DB-A8D1-E6FE0393EF4C}" sibTransId="{C2E32569-0118-4523-B210-CCEEF05456FE}"/>
    <dgm:cxn modelId="{4D4E1AC9-094E-496B-9041-D8263F4EC74B}" type="presOf" srcId="{68CE8797-46BF-4BBD-BB44-649D420D4DC7}" destId="{91F567EC-B7FA-44F0-BE05-71635AF27D07}" srcOrd="0" destOrd="3" presId="urn:microsoft.com/office/officeart/2005/8/layout/arrow2"/>
    <dgm:cxn modelId="{F90EC428-ED58-45E2-B30F-1477F5495445}" srcId="{E4D13EE8-6610-4ACB-BD35-9FA561FF52D5}" destId="{0254071C-71DD-4A3D-9AC4-0361D8FCB69B}" srcOrd="0" destOrd="0" parTransId="{B28D2F38-DC41-41D4-BEF2-4B723A4A7E34}" sibTransId="{1F6D47DC-8BC2-4CA8-831C-075963E1D08F}"/>
    <dgm:cxn modelId="{B4A16BF7-0475-4F88-9638-8EBAC0E6D5B4}" srcId="{E4D13EE8-6610-4ACB-BD35-9FA561FF52D5}" destId="{49342C1E-98DD-4E84-9CE1-902560CB305B}" srcOrd="3" destOrd="0" parTransId="{16DD77B3-C313-41B1-A5F0-7379E2DCE55A}" sibTransId="{90A69C2B-D7BB-481B-A4A4-B6D4A6B2C7D2}"/>
    <dgm:cxn modelId="{ACA16AC1-4DC2-4A5C-87CC-86EBBF2703B5}" type="presOf" srcId="{1571B8A4-0F7D-4803-B11F-A304DC97DF87}" destId="{0BAAA4A1-E988-49CC-B39F-86ABABF65E4D}" srcOrd="0" destOrd="3" presId="urn:microsoft.com/office/officeart/2005/8/layout/arrow2"/>
    <dgm:cxn modelId="{ECFC20CD-372F-49A1-BA14-2443A1DC1A25}" type="presOf" srcId="{DBAA428B-0302-436C-BFF1-F473FB4BBAE5}" destId="{0BAAA4A1-E988-49CC-B39F-86ABABF65E4D}" srcOrd="0" destOrd="1" presId="urn:microsoft.com/office/officeart/2005/8/layout/arrow2"/>
    <dgm:cxn modelId="{EE58E51A-7393-4126-A460-0A3DA028D3C2}" srcId="{E4D13EE8-6610-4ACB-BD35-9FA561FF52D5}" destId="{C6C0EE81-9181-4FAB-90CE-1C70A36222BB}" srcOrd="4" destOrd="0" parTransId="{A1F828E4-1600-4F2A-A37D-8E4E79CBA815}" sibTransId="{8ABFC406-7A2D-4121-A376-B6E2CF071303}"/>
    <dgm:cxn modelId="{41A722D5-7173-4627-B08A-A26518FB59DA}" srcId="{7BC51D53-42A1-475C-AEB9-654F4090ABB2}" destId="{9DB26D3A-5854-4AF9-91E3-84F606777E7C}" srcOrd="1" destOrd="0" parTransId="{7F93DB89-C20E-4E19-A0CE-DDDED7A2C646}" sibTransId="{C614E42F-5672-414F-8FF6-8ED44B00A2F4}"/>
    <dgm:cxn modelId="{92D30E3E-F91E-4F65-8019-48EB169674B5}" srcId="{7BC51D53-42A1-475C-AEB9-654F4090ABB2}" destId="{0590DA15-ABE1-43C3-844E-E0095B7E8FA2}" srcOrd="2" destOrd="0" parTransId="{C7246BFC-EC9A-4351-8AE1-AF20E31ADB89}" sibTransId="{CE2AEBFB-F9E7-4622-9143-9283DB45FA2D}"/>
    <dgm:cxn modelId="{2462D3D6-91FC-4B7E-863A-FD9EE1CC01E6}" srcId="{0254071C-71DD-4A3D-9AC4-0361D8FCB69B}" destId="{ED641617-8AE5-4FB9-AD9C-015A0CC70FFC}" srcOrd="1" destOrd="0" parTransId="{12AF2CA4-F0A6-43AD-826A-D2BDE0643B74}" sibTransId="{88228386-4B06-4E38-B9E4-9CD4A71989AB}"/>
    <dgm:cxn modelId="{00DED475-C623-4C7C-A7B4-039A6C3EDF34}" type="presOf" srcId="{49342C1E-98DD-4E84-9CE1-902560CB305B}" destId="{91F567EC-B7FA-44F0-BE05-71635AF27D07}" srcOrd="0" destOrd="0" presId="urn:microsoft.com/office/officeart/2005/8/layout/arrow2"/>
    <dgm:cxn modelId="{4EE8CF52-6A69-497E-9B1A-9432807F193D}" type="presParOf" srcId="{B49B87EB-720E-42CC-8EF3-D4EB5920F69A}" destId="{5219660B-0654-45C8-A0A8-4016641E9E14}" srcOrd="0" destOrd="0" presId="urn:microsoft.com/office/officeart/2005/8/layout/arrow2"/>
    <dgm:cxn modelId="{7363CAA5-70C9-49C0-A095-5555984F5DC5}" type="presParOf" srcId="{B49B87EB-720E-42CC-8EF3-D4EB5920F69A}" destId="{847059C0-9883-4C97-89D3-48ACA9C8090C}" srcOrd="1" destOrd="0" presId="urn:microsoft.com/office/officeart/2005/8/layout/arrow2"/>
    <dgm:cxn modelId="{0960BEED-EDB4-4111-97EE-731B6BF7EA31}" type="presParOf" srcId="{847059C0-9883-4C97-89D3-48ACA9C8090C}" destId="{712DF335-4B78-4207-BDA4-84B98598C5CE}" srcOrd="0" destOrd="0" presId="urn:microsoft.com/office/officeart/2005/8/layout/arrow2"/>
    <dgm:cxn modelId="{B04538E0-B267-4B3F-9F9E-6301303F4F42}" type="presParOf" srcId="{847059C0-9883-4C97-89D3-48ACA9C8090C}" destId="{E26C0A7F-5CFD-4031-9489-615354E2DD63}" srcOrd="1" destOrd="0" presId="urn:microsoft.com/office/officeart/2005/8/layout/arrow2"/>
    <dgm:cxn modelId="{45EC8ABC-E62C-450C-B33E-C33CBF39ADD2}" type="presParOf" srcId="{847059C0-9883-4C97-89D3-48ACA9C8090C}" destId="{CB5C2AAD-9F8D-4D00-B395-E61F56F95B0E}" srcOrd="2" destOrd="0" presId="urn:microsoft.com/office/officeart/2005/8/layout/arrow2"/>
    <dgm:cxn modelId="{486D7337-86C3-42B6-9C07-FE7437D37817}" type="presParOf" srcId="{847059C0-9883-4C97-89D3-48ACA9C8090C}" destId="{0BAAA4A1-E988-49CC-B39F-86ABABF65E4D}" srcOrd="3" destOrd="0" presId="urn:microsoft.com/office/officeart/2005/8/layout/arrow2"/>
    <dgm:cxn modelId="{1AF51E84-4940-4C6B-817E-F463A6C1E833}" type="presParOf" srcId="{847059C0-9883-4C97-89D3-48ACA9C8090C}" destId="{815B0EF0-6E7B-411A-875F-6E3C5171EF31}" srcOrd="4" destOrd="0" presId="urn:microsoft.com/office/officeart/2005/8/layout/arrow2"/>
    <dgm:cxn modelId="{BE5217AD-1811-4A16-9F2D-BA9A291F4833}" type="presParOf" srcId="{847059C0-9883-4C97-89D3-48ACA9C8090C}" destId="{3082ECCA-3788-4BA9-A83E-8E4A77D5302D}" srcOrd="5" destOrd="0" presId="urn:microsoft.com/office/officeart/2005/8/layout/arrow2"/>
    <dgm:cxn modelId="{640EEE5E-B676-47A8-B020-09B6B7469815}" type="presParOf" srcId="{847059C0-9883-4C97-89D3-48ACA9C8090C}" destId="{0C63AC33-0733-40EE-9D3B-740FBDCEE088}" srcOrd="6" destOrd="0" presId="urn:microsoft.com/office/officeart/2005/8/layout/arrow2"/>
    <dgm:cxn modelId="{EA3B4268-86D8-4E66-8924-683AE09280EA}" type="presParOf" srcId="{847059C0-9883-4C97-89D3-48ACA9C8090C}" destId="{91F567EC-B7FA-44F0-BE05-71635AF27D07}" srcOrd="7" destOrd="0" presId="urn:microsoft.com/office/officeart/2005/8/layout/arrow2"/>
    <dgm:cxn modelId="{5BB001EC-9E80-48DE-88EA-942556F3A183}" type="presParOf" srcId="{847059C0-9883-4C97-89D3-48ACA9C8090C}" destId="{B531DB15-4763-4E23-A263-6D986D5711FE}" srcOrd="8" destOrd="0" presId="urn:microsoft.com/office/officeart/2005/8/layout/arrow2"/>
    <dgm:cxn modelId="{6C6FE974-3827-4375-BA85-10696AE22590}" type="presParOf" srcId="{847059C0-9883-4C97-89D3-48ACA9C8090C}" destId="{10CBD331-8BB5-4D2C-9074-4AA214F1508D}" srcOrd="9" destOrd="0" presId="urn:microsoft.com/office/officeart/2005/8/layout/arrow2"/>
  </dgm:cxnLst>
  <dgm:bg>
    <a:solidFill>
      <a:schemeClr val="bg1"/>
    </a:solidFill>
  </dgm:bg>
  <dgm:whole/>
</dgm:dataModel>
</file>

<file path=ppt/diagrams/data5.xml><?xml version="1.0" encoding="utf-8"?>
<dgm:dataModel xmlns:dgm="http://schemas.openxmlformats.org/drawingml/2006/diagram" xmlns:a="http://schemas.openxmlformats.org/drawingml/2006/main">
  <dgm:ptLst>
    <dgm:pt modelId="{CB1EBA1C-3ACF-4EE8-9185-AB6998EC3FD9}"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n-US"/>
        </a:p>
      </dgm:t>
    </dgm:pt>
    <dgm:pt modelId="{63E4DDC9-ACAD-4282-B747-4F60AFF51B93}">
      <dgm:prSet phldrT="[Text]"/>
      <dgm:spPr/>
      <dgm:t>
        <a:bodyPr/>
        <a:lstStyle/>
        <a:p>
          <a:r>
            <a:rPr lang="en-US" dirty="0" smtClean="0"/>
            <a:t>Trade Based Mode</a:t>
          </a:r>
          <a:endParaRPr lang="en-US" dirty="0"/>
        </a:p>
      </dgm:t>
    </dgm:pt>
    <dgm:pt modelId="{2EEF03E1-0EB8-4F7A-BBC6-5DC4165630AD}" type="parTrans" cxnId="{7B5BEF10-726D-4015-AF7F-0FFFDA32F4D3}">
      <dgm:prSet/>
      <dgm:spPr/>
      <dgm:t>
        <a:bodyPr/>
        <a:lstStyle/>
        <a:p>
          <a:endParaRPr lang="en-US"/>
        </a:p>
      </dgm:t>
    </dgm:pt>
    <dgm:pt modelId="{455B2E84-2A2B-431C-8B0B-0CAFF6C23580}" type="sibTrans" cxnId="{7B5BEF10-726D-4015-AF7F-0FFFDA32F4D3}">
      <dgm:prSet/>
      <dgm:spPr/>
      <dgm:t>
        <a:bodyPr/>
        <a:lstStyle/>
        <a:p>
          <a:endParaRPr lang="en-US"/>
        </a:p>
      </dgm:t>
    </dgm:pt>
    <dgm:pt modelId="{66AD4D32-ACBB-4D5E-8978-0D77B8FAFF83}">
      <dgm:prSet phldrT="[Text]"/>
      <dgm:spPr/>
      <dgm:t>
        <a:bodyPr/>
        <a:lstStyle/>
        <a:p>
          <a:r>
            <a:rPr lang="en-US" dirty="0" err="1" smtClean="0"/>
            <a:t>Murabaha</a:t>
          </a:r>
          <a:endParaRPr lang="en-US" dirty="0"/>
        </a:p>
      </dgm:t>
    </dgm:pt>
    <dgm:pt modelId="{5508F2CA-B10F-4C53-A560-8C50FB95D454}" type="parTrans" cxnId="{25BEA810-B892-4F39-8B39-76407A399CF8}">
      <dgm:prSet/>
      <dgm:spPr/>
      <dgm:t>
        <a:bodyPr/>
        <a:lstStyle/>
        <a:p>
          <a:endParaRPr lang="en-US"/>
        </a:p>
      </dgm:t>
    </dgm:pt>
    <dgm:pt modelId="{AEA294B2-43EB-4320-A459-F3E4C509192E}" type="sibTrans" cxnId="{25BEA810-B892-4F39-8B39-76407A399CF8}">
      <dgm:prSet/>
      <dgm:spPr/>
      <dgm:t>
        <a:bodyPr/>
        <a:lstStyle/>
        <a:p>
          <a:endParaRPr lang="en-US"/>
        </a:p>
      </dgm:t>
    </dgm:pt>
    <dgm:pt modelId="{B1DCFF49-50F1-4B13-9F29-D3281F81D114}">
      <dgm:prSet phldrT="[Text]"/>
      <dgm:spPr/>
      <dgm:t>
        <a:bodyPr/>
        <a:lstStyle/>
        <a:p>
          <a:r>
            <a:rPr lang="en-US" dirty="0" err="1" smtClean="0"/>
            <a:t>Istisna</a:t>
          </a:r>
          <a:endParaRPr lang="en-US" dirty="0"/>
        </a:p>
      </dgm:t>
    </dgm:pt>
    <dgm:pt modelId="{FC58486A-E624-4641-A446-C1E0DA3B9DB7}" type="parTrans" cxnId="{E6057C7A-2158-434D-A9AD-E99BCB77A185}">
      <dgm:prSet/>
      <dgm:spPr/>
      <dgm:t>
        <a:bodyPr/>
        <a:lstStyle/>
        <a:p>
          <a:endParaRPr lang="en-US"/>
        </a:p>
      </dgm:t>
    </dgm:pt>
    <dgm:pt modelId="{9DD449E2-8050-4100-985D-B8AEAF61052F}" type="sibTrans" cxnId="{E6057C7A-2158-434D-A9AD-E99BCB77A185}">
      <dgm:prSet/>
      <dgm:spPr/>
      <dgm:t>
        <a:bodyPr/>
        <a:lstStyle/>
        <a:p>
          <a:endParaRPr lang="en-US"/>
        </a:p>
      </dgm:t>
    </dgm:pt>
    <dgm:pt modelId="{BF7CC3A9-C384-4ED4-A2E3-E2C683DB2CDA}">
      <dgm:prSet phldrT="[Text]"/>
      <dgm:spPr/>
      <dgm:t>
        <a:bodyPr/>
        <a:lstStyle/>
        <a:p>
          <a:r>
            <a:rPr lang="en-US" dirty="0" smtClean="0"/>
            <a:t>Rental Based Mode</a:t>
          </a:r>
          <a:endParaRPr lang="en-US" dirty="0"/>
        </a:p>
      </dgm:t>
    </dgm:pt>
    <dgm:pt modelId="{5A05937A-63FB-488E-A5D2-C876E011A084}" type="parTrans" cxnId="{6EC47DAC-47C1-4659-8B4A-03E45A6DBA37}">
      <dgm:prSet/>
      <dgm:spPr/>
      <dgm:t>
        <a:bodyPr/>
        <a:lstStyle/>
        <a:p>
          <a:endParaRPr lang="en-US"/>
        </a:p>
      </dgm:t>
    </dgm:pt>
    <dgm:pt modelId="{D4BDE7B1-A9DD-40E5-9B27-D9C832A842EF}" type="sibTrans" cxnId="{6EC47DAC-47C1-4659-8B4A-03E45A6DBA37}">
      <dgm:prSet/>
      <dgm:spPr/>
      <dgm:t>
        <a:bodyPr/>
        <a:lstStyle/>
        <a:p>
          <a:endParaRPr lang="en-US"/>
        </a:p>
      </dgm:t>
    </dgm:pt>
    <dgm:pt modelId="{253AEA5A-1751-40A2-A3D3-A7D2D271FBFA}">
      <dgm:prSet phldrT="[Text]"/>
      <dgm:spPr/>
      <dgm:t>
        <a:bodyPr/>
        <a:lstStyle/>
        <a:p>
          <a:r>
            <a:rPr lang="en-US" dirty="0" smtClean="0"/>
            <a:t>Diminishing </a:t>
          </a:r>
          <a:r>
            <a:rPr lang="en-US" dirty="0" err="1" smtClean="0"/>
            <a:t>Musharaka</a:t>
          </a:r>
          <a:endParaRPr lang="en-US" dirty="0"/>
        </a:p>
      </dgm:t>
    </dgm:pt>
    <dgm:pt modelId="{325E1AD1-EC19-4CF4-A981-DDF9EA009613}" type="parTrans" cxnId="{E6C04D15-2775-415B-99F0-731185454ED9}">
      <dgm:prSet/>
      <dgm:spPr/>
      <dgm:t>
        <a:bodyPr/>
        <a:lstStyle/>
        <a:p>
          <a:endParaRPr lang="en-US"/>
        </a:p>
      </dgm:t>
    </dgm:pt>
    <dgm:pt modelId="{B23B1B63-8D0F-4963-BBD7-81BE22D7F132}" type="sibTrans" cxnId="{E6C04D15-2775-415B-99F0-731185454ED9}">
      <dgm:prSet/>
      <dgm:spPr/>
      <dgm:t>
        <a:bodyPr/>
        <a:lstStyle/>
        <a:p>
          <a:endParaRPr lang="en-US"/>
        </a:p>
      </dgm:t>
    </dgm:pt>
    <dgm:pt modelId="{D8144C21-E100-435F-9DF4-FE299C49EDE1}">
      <dgm:prSet phldrT="[Text]"/>
      <dgm:spPr/>
      <dgm:t>
        <a:bodyPr/>
        <a:lstStyle/>
        <a:p>
          <a:r>
            <a:rPr lang="en-US" dirty="0" err="1" smtClean="0"/>
            <a:t>Sala’m</a:t>
          </a:r>
          <a:endParaRPr lang="en-US" dirty="0"/>
        </a:p>
      </dgm:t>
    </dgm:pt>
    <dgm:pt modelId="{BEBCD20D-7330-4FA5-87F3-CAB5B9C5E24E}" type="parTrans" cxnId="{2907F4BB-4474-401D-8533-041C2743D8CF}">
      <dgm:prSet/>
      <dgm:spPr/>
      <dgm:t>
        <a:bodyPr/>
        <a:lstStyle/>
        <a:p>
          <a:endParaRPr lang="en-US"/>
        </a:p>
      </dgm:t>
    </dgm:pt>
    <dgm:pt modelId="{53959974-BBF8-4EC7-BF00-3509A07C993C}" type="sibTrans" cxnId="{2907F4BB-4474-401D-8533-041C2743D8CF}">
      <dgm:prSet/>
      <dgm:spPr/>
      <dgm:t>
        <a:bodyPr/>
        <a:lstStyle/>
        <a:p>
          <a:endParaRPr lang="en-US"/>
        </a:p>
      </dgm:t>
    </dgm:pt>
    <dgm:pt modelId="{B51324A0-1AC3-4951-A2B7-88BF435AB5F8}">
      <dgm:prSet phldrT="[Text]"/>
      <dgm:spPr/>
      <dgm:t>
        <a:bodyPr/>
        <a:lstStyle/>
        <a:p>
          <a:r>
            <a:rPr lang="en-US" dirty="0" err="1" smtClean="0"/>
            <a:t>Ijara</a:t>
          </a:r>
          <a:r>
            <a:rPr lang="en-US" dirty="0" smtClean="0"/>
            <a:t> (Not Currently in </a:t>
          </a:r>
          <a:r>
            <a:rPr lang="en-US" dirty="0" err="1" smtClean="0"/>
            <a:t>Practise</a:t>
          </a:r>
          <a:r>
            <a:rPr lang="en-US" dirty="0" smtClean="0"/>
            <a:t>)</a:t>
          </a:r>
          <a:endParaRPr lang="en-US" dirty="0"/>
        </a:p>
      </dgm:t>
    </dgm:pt>
    <dgm:pt modelId="{9E0FC2CF-5624-4FC3-BA01-EF8638D331AB}" type="parTrans" cxnId="{3C5086AD-0313-4A57-9934-F66D43B54C6F}">
      <dgm:prSet/>
      <dgm:spPr/>
    </dgm:pt>
    <dgm:pt modelId="{A0224342-4766-42E1-A7E0-F78CA569555A}" type="sibTrans" cxnId="{3C5086AD-0313-4A57-9934-F66D43B54C6F}">
      <dgm:prSet/>
      <dgm:spPr/>
    </dgm:pt>
    <dgm:pt modelId="{D2B70FBA-AC74-4D6B-A5E3-5B4CB9122747}" type="pres">
      <dgm:prSet presAssocID="{CB1EBA1C-3ACF-4EE8-9185-AB6998EC3FD9}" presName="linear" presStyleCnt="0">
        <dgm:presLayoutVars>
          <dgm:animLvl val="lvl"/>
          <dgm:resizeHandles val="exact"/>
        </dgm:presLayoutVars>
      </dgm:prSet>
      <dgm:spPr/>
      <dgm:t>
        <a:bodyPr/>
        <a:lstStyle/>
        <a:p>
          <a:endParaRPr lang="en-US"/>
        </a:p>
      </dgm:t>
    </dgm:pt>
    <dgm:pt modelId="{ADEEF8CC-2BEC-402C-B1F9-6D046799B612}" type="pres">
      <dgm:prSet presAssocID="{63E4DDC9-ACAD-4282-B747-4F60AFF51B93}" presName="parentText" presStyleLbl="node1" presStyleIdx="0" presStyleCnt="2">
        <dgm:presLayoutVars>
          <dgm:chMax val="0"/>
          <dgm:bulletEnabled val="1"/>
        </dgm:presLayoutVars>
      </dgm:prSet>
      <dgm:spPr/>
      <dgm:t>
        <a:bodyPr/>
        <a:lstStyle/>
        <a:p>
          <a:endParaRPr lang="en-US"/>
        </a:p>
      </dgm:t>
    </dgm:pt>
    <dgm:pt modelId="{E879CF0F-AB6E-4860-875C-AC57A1401FD9}" type="pres">
      <dgm:prSet presAssocID="{63E4DDC9-ACAD-4282-B747-4F60AFF51B93}" presName="childText" presStyleLbl="revTx" presStyleIdx="0" presStyleCnt="2">
        <dgm:presLayoutVars>
          <dgm:bulletEnabled val="1"/>
        </dgm:presLayoutVars>
      </dgm:prSet>
      <dgm:spPr/>
      <dgm:t>
        <a:bodyPr/>
        <a:lstStyle/>
        <a:p>
          <a:endParaRPr lang="en-US"/>
        </a:p>
      </dgm:t>
    </dgm:pt>
    <dgm:pt modelId="{B2DF606A-8291-4FBF-ABCE-F5A56951A030}" type="pres">
      <dgm:prSet presAssocID="{BF7CC3A9-C384-4ED4-A2E3-E2C683DB2CDA}" presName="parentText" presStyleLbl="node1" presStyleIdx="1" presStyleCnt="2">
        <dgm:presLayoutVars>
          <dgm:chMax val="0"/>
          <dgm:bulletEnabled val="1"/>
        </dgm:presLayoutVars>
      </dgm:prSet>
      <dgm:spPr/>
      <dgm:t>
        <a:bodyPr/>
        <a:lstStyle/>
        <a:p>
          <a:endParaRPr lang="en-US"/>
        </a:p>
      </dgm:t>
    </dgm:pt>
    <dgm:pt modelId="{2FBAF033-7224-446A-B30E-4E8CB05CED72}" type="pres">
      <dgm:prSet presAssocID="{BF7CC3A9-C384-4ED4-A2E3-E2C683DB2CDA}" presName="childText" presStyleLbl="revTx" presStyleIdx="1" presStyleCnt="2">
        <dgm:presLayoutVars>
          <dgm:bulletEnabled val="1"/>
        </dgm:presLayoutVars>
      </dgm:prSet>
      <dgm:spPr/>
      <dgm:t>
        <a:bodyPr/>
        <a:lstStyle/>
        <a:p>
          <a:endParaRPr lang="en-US"/>
        </a:p>
      </dgm:t>
    </dgm:pt>
  </dgm:ptLst>
  <dgm:cxnLst>
    <dgm:cxn modelId="{9306555C-02B1-422C-A076-80B501D80E2E}" type="presOf" srcId="{B1DCFF49-50F1-4B13-9F29-D3281F81D114}" destId="{E879CF0F-AB6E-4860-875C-AC57A1401FD9}" srcOrd="0" destOrd="2" presId="urn:microsoft.com/office/officeart/2005/8/layout/vList2"/>
    <dgm:cxn modelId="{E6C04D15-2775-415B-99F0-731185454ED9}" srcId="{BF7CC3A9-C384-4ED4-A2E3-E2C683DB2CDA}" destId="{253AEA5A-1751-40A2-A3D3-A7D2D271FBFA}" srcOrd="1" destOrd="0" parTransId="{325E1AD1-EC19-4CF4-A981-DDF9EA009613}" sibTransId="{B23B1B63-8D0F-4963-BBD7-81BE22D7F132}"/>
    <dgm:cxn modelId="{6E21C1BA-E2F0-4530-99F4-2714475B1249}" type="presOf" srcId="{63E4DDC9-ACAD-4282-B747-4F60AFF51B93}" destId="{ADEEF8CC-2BEC-402C-B1F9-6D046799B612}" srcOrd="0" destOrd="0" presId="urn:microsoft.com/office/officeart/2005/8/layout/vList2"/>
    <dgm:cxn modelId="{4AB3505B-E6CB-4A2B-A51A-7AE92AAF7D62}" type="presOf" srcId="{CB1EBA1C-3ACF-4EE8-9185-AB6998EC3FD9}" destId="{D2B70FBA-AC74-4D6B-A5E3-5B4CB9122747}" srcOrd="0" destOrd="0" presId="urn:microsoft.com/office/officeart/2005/8/layout/vList2"/>
    <dgm:cxn modelId="{25BEA810-B892-4F39-8B39-76407A399CF8}" srcId="{63E4DDC9-ACAD-4282-B747-4F60AFF51B93}" destId="{66AD4D32-ACBB-4D5E-8978-0D77B8FAFF83}" srcOrd="0" destOrd="0" parTransId="{5508F2CA-B10F-4C53-A560-8C50FB95D454}" sibTransId="{AEA294B2-43EB-4320-A459-F3E4C509192E}"/>
    <dgm:cxn modelId="{035E6292-B626-49EF-A304-681DED857F89}" type="presOf" srcId="{B51324A0-1AC3-4951-A2B7-88BF435AB5F8}" destId="{2FBAF033-7224-446A-B30E-4E8CB05CED72}" srcOrd="0" destOrd="0" presId="urn:microsoft.com/office/officeart/2005/8/layout/vList2"/>
    <dgm:cxn modelId="{6B0541D8-5B2B-449F-BDE2-E6C2602B64B4}" type="presOf" srcId="{253AEA5A-1751-40A2-A3D3-A7D2D271FBFA}" destId="{2FBAF033-7224-446A-B30E-4E8CB05CED72}" srcOrd="0" destOrd="1" presId="urn:microsoft.com/office/officeart/2005/8/layout/vList2"/>
    <dgm:cxn modelId="{E6057C7A-2158-434D-A9AD-E99BCB77A185}" srcId="{63E4DDC9-ACAD-4282-B747-4F60AFF51B93}" destId="{B1DCFF49-50F1-4B13-9F29-D3281F81D114}" srcOrd="2" destOrd="0" parTransId="{FC58486A-E624-4641-A446-C1E0DA3B9DB7}" sibTransId="{9DD449E2-8050-4100-985D-B8AEAF61052F}"/>
    <dgm:cxn modelId="{CFF1D637-CE09-4796-B74F-30C9E66D9F21}" type="presOf" srcId="{66AD4D32-ACBB-4D5E-8978-0D77B8FAFF83}" destId="{E879CF0F-AB6E-4860-875C-AC57A1401FD9}" srcOrd="0" destOrd="0" presId="urn:microsoft.com/office/officeart/2005/8/layout/vList2"/>
    <dgm:cxn modelId="{6EC47DAC-47C1-4659-8B4A-03E45A6DBA37}" srcId="{CB1EBA1C-3ACF-4EE8-9185-AB6998EC3FD9}" destId="{BF7CC3A9-C384-4ED4-A2E3-E2C683DB2CDA}" srcOrd="1" destOrd="0" parTransId="{5A05937A-63FB-488E-A5D2-C876E011A084}" sibTransId="{D4BDE7B1-A9DD-40E5-9B27-D9C832A842EF}"/>
    <dgm:cxn modelId="{3C5086AD-0313-4A57-9934-F66D43B54C6F}" srcId="{BF7CC3A9-C384-4ED4-A2E3-E2C683DB2CDA}" destId="{B51324A0-1AC3-4951-A2B7-88BF435AB5F8}" srcOrd="0" destOrd="0" parTransId="{9E0FC2CF-5624-4FC3-BA01-EF8638D331AB}" sibTransId="{A0224342-4766-42E1-A7E0-F78CA569555A}"/>
    <dgm:cxn modelId="{A9074B2C-00F5-46AB-A64C-2449103523C3}" type="presOf" srcId="{D8144C21-E100-435F-9DF4-FE299C49EDE1}" destId="{E879CF0F-AB6E-4860-875C-AC57A1401FD9}" srcOrd="0" destOrd="1" presId="urn:microsoft.com/office/officeart/2005/8/layout/vList2"/>
    <dgm:cxn modelId="{2907F4BB-4474-401D-8533-041C2743D8CF}" srcId="{63E4DDC9-ACAD-4282-B747-4F60AFF51B93}" destId="{D8144C21-E100-435F-9DF4-FE299C49EDE1}" srcOrd="1" destOrd="0" parTransId="{BEBCD20D-7330-4FA5-87F3-CAB5B9C5E24E}" sibTransId="{53959974-BBF8-4EC7-BF00-3509A07C993C}"/>
    <dgm:cxn modelId="{7B5BEF10-726D-4015-AF7F-0FFFDA32F4D3}" srcId="{CB1EBA1C-3ACF-4EE8-9185-AB6998EC3FD9}" destId="{63E4DDC9-ACAD-4282-B747-4F60AFF51B93}" srcOrd="0" destOrd="0" parTransId="{2EEF03E1-0EB8-4F7A-BBC6-5DC4165630AD}" sibTransId="{455B2E84-2A2B-431C-8B0B-0CAFF6C23580}"/>
    <dgm:cxn modelId="{19241247-9331-47C1-A782-1145F9FB7D3B}" type="presOf" srcId="{BF7CC3A9-C384-4ED4-A2E3-E2C683DB2CDA}" destId="{B2DF606A-8291-4FBF-ABCE-F5A56951A030}" srcOrd="0" destOrd="0" presId="urn:microsoft.com/office/officeart/2005/8/layout/vList2"/>
    <dgm:cxn modelId="{700EAAEB-7404-4FBD-A261-73637926581F}" type="presParOf" srcId="{D2B70FBA-AC74-4D6B-A5E3-5B4CB9122747}" destId="{ADEEF8CC-2BEC-402C-B1F9-6D046799B612}" srcOrd="0" destOrd="0" presId="urn:microsoft.com/office/officeart/2005/8/layout/vList2"/>
    <dgm:cxn modelId="{EC51D95E-443E-41D6-8927-D755C6FF5ED5}" type="presParOf" srcId="{D2B70FBA-AC74-4D6B-A5E3-5B4CB9122747}" destId="{E879CF0F-AB6E-4860-875C-AC57A1401FD9}" srcOrd="1" destOrd="0" presId="urn:microsoft.com/office/officeart/2005/8/layout/vList2"/>
    <dgm:cxn modelId="{0DCAE0F1-8ACC-4BF8-93E3-D034F858C09C}" type="presParOf" srcId="{D2B70FBA-AC74-4D6B-A5E3-5B4CB9122747}" destId="{B2DF606A-8291-4FBF-ABCE-F5A56951A030}" srcOrd="2" destOrd="0" presId="urn:microsoft.com/office/officeart/2005/8/layout/vList2"/>
    <dgm:cxn modelId="{899BF31C-73D8-4E4F-A30C-E0CB28D0A878}" type="presParOf" srcId="{D2B70FBA-AC74-4D6B-A5E3-5B4CB9122747}" destId="{2FBAF033-7224-446A-B30E-4E8CB05CED72}" srcOrd="3"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2BECBA6-3762-45DB-B6BE-738247ADBCDE}" type="datetimeFigureOut">
              <a:rPr lang="en-US" smtClean="0"/>
              <a:pPr/>
              <a:t>11/4/2009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57D6663-FB3B-4A07-A1D7-6E623BE6B9D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8B33F60-856C-4818-90ED-9CE19D2EA5D0}" type="datetimeFigureOut">
              <a:rPr lang="en-US" smtClean="0"/>
              <a:pPr/>
              <a:t>11/4/2009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F434DA4-4259-4AF6-9B48-2365BBC46CA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A40C1C6-08C7-4A8B-B7CF-FE70FE634C12}" type="slidenum">
              <a:rPr lang="en-US" smtClean="0"/>
              <a:pPr>
                <a:defRPr/>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D6A55F-D9AE-47B5-BF00-4A5EB404A93A}"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9BCD7-0EA6-4191-B7C8-AC2F8E63C0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D6A55F-D9AE-47B5-BF00-4A5EB404A93A}"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9BCD7-0EA6-4191-B7C8-AC2F8E63C0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D6A55F-D9AE-47B5-BF00-4A5EB404A93A}"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9BCD7-0EA6-4191-B7C8-AC2F8E63C0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D6A55F-D9AE-47B5-BF00-4A5EB404A93A}"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9BCD7-0EA6-4191-B7C8-AC2F8E63C0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D6A55F-D9AE-47B5-BF00-4A5EB404A93A}"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9BCD7-0EA6-4191-B7C8-AC2F8E63C0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D6A55F-D9AE-47B5-BF00-4A5EB404A93A}" type="datetimeFigureOut">
              <a:rPr lang="en-US" smtClean="0"/>
              <a:pPr/>
              <a:t>11/4/2009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9BCD7-0EA6-4191-B7C8-AC2F8E63C0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D6A55F-D9AE-47B5-BF00-4A5EB404A93A}" type="datetimeFigureOut">
              <a:rPr lang="en-US" smtClean="0"/>
              <a:pPr/>
              <a:t>11/4/2009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69BCD7-0EA6-4191-B7C8-AC2F8E63C0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D6A55F-D9AE-47B5-BF00-4A5EB404A93A}" type="datetimeFigureOut">
              <a:rPr lang="en-US" smtClean="0"/>
              <a:pPr/>
              <a:t>11/4/2009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69BCD7-0EA6-4191-B7C8-AC2F8E63C0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D6A55F-D9AE-47B5-BF00-4A5EB404A93A}" type="datetimeFigureOut">
              <a:rPr lang="en-US" smtClean="0"/>
              <a:pPr/>
              <a:t>11/4/2009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69BCD7-0EA6-4191-B7C8-AC2F8E63C0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D6A55F-D9AE-47B5-BF00-4A5EB404A93A}" type="datetimeFigureOut">
              <a:rPr lang="en-US" smtClean="0"/>
              <a:pPr/>
              <a:t>11/4/2009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9BCD7-0EA6-4191-B7C8-AC2F8E63C0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D6A55F-D9AE-47B5-BF00-4A5EB404A93A}" type="datetimeFigureOut">
              <a:rPr lang="en-US" smtClean="0"/>
              <a:pPr/>
              <a:t>11/4/2009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9BCD7-0EA6-4191-B7C8-AC2F8E63C0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6A55F-D9AE-47B5-BF00-4A5EB404A93A}" type="datetimeFigureOut">
              <a:rPr lang="en-US" smtClean="0"/>
              <a:pPr/>
              <a:t>11/4/2009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69BCD7-0EA6-4191-B7C8-AC2F8E63C0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3.jpeg"/><Relationship Id="rId7"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7.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3.jpeg"/><Relationship Id="rId7" Type="http://schemas.openxmlformats.org/officeDocument/2006/relationships/image" Target="../media/image8.jpeg"/><Relationship Id="rId12" Type="http://schemas.openxmlformats.org/officeDocument/2006/relationships/diagramColors" Target="../diagrams/colors3.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11" Type="http://schemas.openxmlformats.org/officeDocument/2006/relationships/diagramQuickStyle" Target="../diagrams/quickStyle3.xml"/><Relationship Id="rId5" Type="http://schemas.openxmlformats.org/officeDocument/2006/relationships/image" Target="../media/image7.jpeg"/><Relationship Id="rId10" Type="http://schemas.openxmlformats.org/officeDocument/2006/relationships/diagramLayout" Target="../diagrams/layout3.xml"/><Relationship Id="rId4" Type="http://schemas.openxmlformats.org/officeDocument/2006/relationships/image" Target="../media/image5.jpeg"/><Relationship Id="rId9" Type="http://schemas.openxmlformats.org/officeDocument/2006/relationships/diagramData" Target="../diagrams/data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7.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3.jpeg"/><Relationship Id="rId7"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7.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3.jpeg"/><Relationship Id="rId7"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7.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3.jpeg"/><Relationship Id="rId7"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7.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1027" descr="bismillah2_jpg_jpg"/>
          <p:cNvPicPr>
            <a:picLocks noChangeAspect="1" noChangeArrowheads="1"/>
          </p:cNvPicPr>
          <p:nvPr/>
        </p:nvPicPr>
        <p:blipFill>
          <a:blip r:embed="rId2"/>
          <a:srcRect/>
          <a:stretch>
            <a:fillRect/>
          </a:stretch>
        </p:blipFill>
        <p:spPr>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4114800" cy="6858000"/>
            <a:chOff x="0" y="0"/>
            <a:chExt cx="4114800" cy="6858000"/>
          </a:xfrm>
          <a:noFill/>
        </p:grpSpPr>
        <p:pic>
          <p:nvPicPr>
            <p:cNvPr id="3" name="Picture 2" descr="DSC00168.JPG"/>
            <p:cNvPicPr>
              <a:picLocks noChangeAspect="1"/>
            </p:cNvPicPr>
            <p:nvPr/>
          </p:nvPicPr>
          <p:blipFill>
            <a:blip r:embed="rId2" cstate="email">
              <a:duotone>
                <a:schemeClr val="bg2">
                  <a:shade val="45000"/>
                  <a:satMod val="135000"/>
                </a:schemeClr>
                <a:prstClr val="white"/>
              </a:duotone>
              <a:lum bright="20000"/>
            </a:blip>
            <a:stretch>
              <a:fillRect/>
            </a:stretch>
          </p:blipFill>
          <p:spPr>
            <a:xfrm>
              <a:off x="0" y="0"/>
              <a:ext cx="2206752" cy="1655064"/>
            </a:xfrm>
            <a:prstGeom prst="rect">
              <a:avLst/>
            </a:prstGeom>
            <a:grpFill/>
            <a:ln>
              <a:noFill/>
            </a:ln>
            <a:effectLst>
              <a:softEdge rad="112500"/>
            </a:effectLst>
          </p:spPr>
        </p:pic>
        <p:pic>
          <p:nvPicPr>
            <p:cNvPr id="4" name="Picture 3" descr="DSC00157.JPG"/>
            <p:cNvPicPr>
              <a:picLocks noChangeAspect="1"/>
            </p:cNvPicPr>
            <p:nvPr/>
          </p:nvPicPr>
          <p:blipFill>
            <a:blip r:embed="rId3" cstate="email">
              <a:duotone>
                <a:schemeClr val="bg2">
                  <a:shade val="45000"/>
                  <a:satMod val="135000"/>
                </a:schemeClr>
                <a:prstClr val="white"/>
              </a:duotone>
              <a:lum bright="20000"/>
            </a:blip>
            <a:stretch>
              <a:fillRect/>
            </a:stretch>
          </p:blipFill>
          <p:spPr>
            <a:xfrm>
              <a:off x="0" y="1676400"/>
              <a:ext cx="1085850" cy="1447800"/>
            </a:xfrm>
            <a:prstGeom prst="rect">
              <a:avLst/>
            </a:prstGeom>
            <a:grpFill/>
            <a:ln>
              <a:noFill/>
            </a:ln>
            <a:effectLst>
              <a:softEdge rad="112500"/>
            </a:effectLst>
          </p:spPr>
        </p:pic>
        <p:pic>
          <p:nvPicPr>
            <p:cNvPr id="5" name="Picture 4" descr="DSC00162.JPG"/>
            <p:cNvPicPr>
              <a:picLocks noChangeAspect="1"/>
            </p:cNvPicPr>
            <p:nvPr/>
          </p:nvPicPr>
          <p:blipFill>
            <a:blip r:embed="rId4" cstate="email">
              <a:duotone>
                <a:schemeClr val="bg2">
                  <a:shade val="45000"/>
                  <a:satMod val="135000"/>
                </a:schemeClr>
                <a:prstClr val="white"/>
              </a:duotone>
              <a:lum bright="20000"/>
            </a:blip>
            <a:stretch>
              <a:fillRect/>
            </a:stretch>
          </p:blipFill>
          <p:spPr>
            <a:xfrm>
              <a:off x="0" y="3124200"/>
              <a:ext cx="2054352" cy="1540764"/>
            </a:xfrm>
            <a:prstGeom prst="rect">
              <a:avLst/>
            </a:prstGeom>
            <a:grpFill/>
            <a:ln>
              <a:noFill/>
            </a:ln>
            <a:effectLst>
              <a:softEdge rad="112500"/>
            </a:effectLst>
          </p:spPr>
        </p:pic>
        <p:pic>
          <p:nvPicPr>
            <p:cNvPr id="6" name="Picture 5" descr="DSC00163.JPG"/>
            <p:cNvPicPr>
              <a:picLocks noChangeAspect="1"/>
            </p:cNvPicPr>
            <p:nvPr/>
          </p:nvPicPr>
          <p:blipFill>
            <a:blip r:embed="rId5" cstate="email">
              <a:duotone>
                <a:schemeClr val="bg2">
                  <a:shade val="45000"/>
                  <a:satMod val="135000"/>
                </a:schemeClr>
                <a:prstClr val="white"/>
              </a:duotone>
              <a:lum bright="20000"/>
            </a:blip>
            <a:stretch>
              <a:fillRect/>
            </a:stretch>
          </p:blipFill>
          <p:spPr>
            <a:xfrm>
              <a:off x="0" y="4622800"/>
              <a:ext cx="1676400" cy="2235200"/>
            </a:xfrm>
            <a:prstGeom prst="rect">
              <a:avLst/>
            </a:prstGeom>
            <a:grpFill/>
            <a:ln>
              <a:noFill/>
            </a:ln>
            <a:effectLst>
              <a:softEdge rad="112500"/>
            </a:effectLst>
          </p:spPr>
        </p:pic>
        <p:pic>
          <p:nvPicPr>
            <p:cNvPr id="7" name="Picture 6" descr="DSC00158.JPG"/>
            <p:cNvPicPr>
              <a:picLocks noChangeAspect="1"/>
            </p:cNvPicPr>
            <p:nvPr/>
          </p:nvPicPr>
          <p:blipFill>
            <a:blip r:embed="rId6" cstate="email">
              <a:duotone>
                <a:schemeClr val="bg2">
                  <a:shade val="45000"/>
                  <a:satMod val="135000"/>
                </a:schemeClr>
                <a:prstClr val="white"/>
              </a:duotone>
              <a:lum bright="20000"/>
            </a:blip>
            <a:stretch>
              <a:fillRect/>
            </a:stretch>
          </p:blipFill>
          <p:spPr>
            <a:xfrm>
              <a:off x="1676400" y="3200400"/>
              <a:ext cx="1885950" cy="2514600"/>
            </a:xfrm>
            <a:prstGeom prst="rect">
              <a:avLst/>
            </a:prstGeom>
            <a:grpFill/>
            <a:ln>
              <a:noFill/>
            </a:ln>
            <a:effectLst>
              <a:softEdge rad="112500"/>
            </a:effectLst>
          </p:spPr>
        </p:pic>
        <p:pic>
          <p:nvPicPr>
            <p:cNvPr id="8" name="Picture 7" descr="DSC00183.JPG"/>
            <p:cNvPicPr>
              <a:picLocks noChangeAspect="1"/>
            </p:cNvPicPr>
            <p:nvPr/>
          </p:nvPicPr>
          <p:blipFill>
            <a:blip r:embed="rId7" cstate="email">
              <a:duotone>
                <a:schemeClr val="bg2">
                  <a:shade val="45000"/>
                  <a:satMod val="135000"/>
                </a:schemeClr>
                <a:prstClr val="white"/>
              </a:duotone>
              <a:lum bright="20000"/>
            </a:blip>
            <a:stretch>
              <a:fillRect/>
            </a:stretch>
          </p:blipFill>
          <p:spPr>
            <a:xfrm>
              <a:off x="1676401" y="5029200"/>
              <a:ext cx="2438399" cy="1828799"/>
            </a:xfrm>
            <a:prstGeom prst="rect">
              <a:avLst/>
            </a:prstGeom>
            <a:grpFill/>
            <a:ln>
              <a:noFill/>
            </a:ln>
            <a:effectLst>
              <a:softEdge rad="112500"/>
            </a:effectLst>
          </p:spPr>
        </p:pic>
        <p:pic>
          <p:nvPicPr>
            <p:cNvPr id="9" name="Picture 8" descr="DSC00156.JPG"/>
            <p:cNvPicPr>
              <a:picLocks noChangeAspect="1"/>
            </p:cNvPicPr>
            <p:nvPr/>
          </p:nvPicPr>
          <p:blipFill>
            <a:blip r:embed="rId8" cstate="email">
              <a:duotone>
                <a:schemeClr val="bg2">
                  <a:shade val="45000"/>
                  <a:satMod val="135000"/>
                </a:schemeClr>
                <a:prstClr val="white"/>
              </a:duotone>
              <a:lum bright="20000"/>
            </a:blip>
            <a:stretch>
              <a:fillRect/>
            </a:stretch>
          </p:blipFill>
          <p:spPr>
            <a:xfrm>
              <a:off x="1066800" y="1295400"/>
              <a:ext cx="1543050" cy="2057400"/>
            </a:xfrm>
            <a:prstGeom prst="rect">
              <a:avLst/>
            </a:prstGeom>
            <a:grpFill/>
            <a:ln>
              <a:noFill/>
            </a:ln>
            <a:effectLst>
              <a:softEdge rad="112500"/>
            </a:effectLst>
          </p:spPr>
        </p:pic>
      </p:grpSp>
      <p:sp>
        <p:nvSpPr>
          <p:cNvPr id="11267" name="Text Box 2"/>
          <p:cNvSpPr txBox="1">
            <a:spLocks noChangeArrowheads="1"/>
          </p:cNvSpPr>
          <p:nvPr/>
        </p:nvSpPr>
        <p:spPr bwMode="auto">
          <a:xfrm>
            <a:off x="0" y="0"/>
            <a:ext cx="9144000" cy="6858000"/>
          </a:xfrm>
          <a:prstGeom prst="rect">
            <a:avLst/>
          </a:prstGeom>
          <a:noFill/>
          <a:ln w="9525">
            <a:noFill/>
            <a:miter lim="800000"/>
            <a:headEnd/>
            <a:tailEnd/>
          </a:ln>
        </p:spPr>
        <p:txBody>
          <a:bodyPr anchor="ctr"/>
          <a:lstStyle/>
          <a:p>
            <a:pPr algn="ctr">
              <a:spcAft>
                <a:spcPts val="1000"/>
              </a:spcAft>
            </a:pPr>
            <a:r>
              <a:rPr lang="en-US" sz="4800" b="1" dirty="0">
                <a:latin typeface="Verdana" pitchFamily="34" charset="0"/>
                <a:cs typeface="Arial" pitchFamily="34" charset="0"/>
              </a:rPr>
              <a:t>SUSTAINABLE BORROWER</a:t>
            </a:r>
          </a:p>
          <a:p>
            <a:pPr algn="ctr">
              <a:spcAft>
                <a:spcPts val="1000"/>
              </a:spcAft>
            </a:pPr>
            <a:endParaRPr lang="en-US" sz="4800" b="1" dirty="0">
              <a:latin typeface="Verdana" pitchFamily="34" charset="0"/>
              <a:cs typeface="Arial" pitchFamily="34" charset="0"/>
            </a:endParaRPr>
          </a:p>
          <a:p>
            <a:pPr algn="ctr">
              <a:spcAft>
                <a:spcPts val="1000"/>
              </a:spcAft>
            </a:pPr>
            <a:r>
              <a:rPr lang="en-US" sz="4800" b="1" dirty="0">
                <a:latin typeface="Verdana" pitchFamily="34" charset="0"/>
                <a:cs typeface="Arial" pitchFamily="34" charset="0"/>
              </a:rPr>
              <a:t>SUSTAINABLE ORGANISATION</a:t>
            </a:r>
          </a:p>
          <a:p>
            <a:pPr algn="ctr">
              <a:spcAft>
                <a:spcPts val="1000"/>
              </a:spcAft>
            </a:pPr>
            <a:endParaRPr lang="en-US" sz="4800" b="1" dirty="0">
              <a:latin typeface="Verdana" pitchFamily="34" charset="0"/>
              <a:cs typeface="Arial" pitchFamily="34" charset="0"/>
            </a:endParaRPr>
          </a:p>
          <a:p>
            <a:pPr algn="ctr">
              <a:spcAft>
                <a:spcPts val="1000"/>
              </a:spcAft>
            </a:pPr>
            <a:r>
              <a:rPr lang="en-US" sz="2800" b="1" dirty="0">
                <a:latin typeface="Verdana" pitchFamily="34" charset="0"/>
                <a:cs typeface="Arial" pitchFamily="34" charset="0"/>
              </a:rPr>
              <a:t>A BALANCED APPROACH TOWARDS </a:t>
            </a:r>
          </a:p>
          <a:p>
            <a:pPr algn="ctr">
              <a:spcAft>
                <a:spcPts val="1000"/>
              </a:spcAft>
            </a:pPr>
            <a:r>
              <a:rPr lang="en-US" sz="2800" b="1" dirty="0" smtClean="0">
                <a:latin typeface="Verdana" pitchFamily="34" charset="0"/>
                <a:cs typeface="Arial" pitchFamily="34" charset="0"/>
              </a:rPr>
              <a:t>ISLAMIC MICRO </a:t>
            </a:r>
            <a:r>
              <a:rPr lang="en-US" sz="2800" b="1" dirty="0">
                <a:latin typeface="Verdana" pitchFamily="34" charset="0"/>
                <a:cs typeface="Arial" pitchFamily="34" charset="0"/>
              </a:rPr>
              <a:t>FINANCE</a:t>
            </a:r>
            <a:endParaRPr lang="en-US" dirty="0">
              <a:cs typeface="Arial" pitchFamily="34" charset="0"/>
            </a:endParaRPr>
          </a:p>
        </p:txBody>
      </p:sp>
    </p:spTree>
  </p:cSld>
  <p:clrMapOvr>
    <a:masterClrMapping/>
  </p:clrMapOvr>
  <p:transition spd="med">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4114800" cy="6858000"/>
            <a:chOff x="0" y="0"/>
            <a:chExt cx="4114800" cy="6858000"/>
          </a:xfrm>
          <a:noFill/>
        </p:grpSpPr>
        <p:pic>
          <p:nvPicPr>
            <p:cNvPr id="4" name="Picture 3" descr="DSC00168.JPG"/>
            <p:cNvPicPr>
              <a:picLocks noChangeAspect="1"/>
            </p:cNvPicPr>
            <p:nvPr/>
          </p:nvPicPr>
          <p:blipFill>
            <a:blip r:embed="rId2" cstate="email">
              <a:duotone>
                <a:schemeClr val="bg2">
                  <a:shade val="45000"/>
                  <a:satMod val="135000"/>
                </a:schemeClr>
                <a:prstClr val="white"/>
              </a:duotone>
              <a:lum bright="20000"/>
            </a:blip>
            <a:stretch>
              <a:fillRect/>
            </a:stretch>
          </p:blipFill>
          <p:spPr>
            <a:xfrm>
              <a:off x="0" y="0"/>
              <a:ext cx="2206752" cy="1655064"/>
            </a:xfrm>
            <a:prstGeom prst="rect">
              <a:avLst/>
            </a:prstGeom>
            <a:grpFill/>
            <a:ln>
              <a:noFill/>
            </a:ln>
            <a:effectLst>
              <a:softEdge rad="112500"/>
            </a:effectLst>
          </p:spPr>
        </p:pic>
        <p:pic>
          <p:nvPicPr>
            <p:cNvPr id="5" name="Picture 4" descr="DSC00157.JPG"/>
            <p:cNvPicPr>
              <a:picLocks noChangeAspect="1"/>
            </p:cNvPicPr>
            <p:nvPr/>
          </p:nvPicPr>
          <p:blipFill>
            <a:blip r:embed="rId3" cstate="email">
              <a:duotone>
                <a:schemeClr val="bg2">
                  <a:shade val="45000"/>
                  <a:satMod val="135000"/>
                </a:schemeClr>
                <a:prstClr val="white"/>
              </a:duotone>
              <a:lum bright="20000"/>
            </a:blip>
            <a:stretch>
              <a:fillRect/>
            </a:stretch>
          </p:blipFill>
          <p:spPr>
            <a:xfrm>
              <a:off x="0" y="1676400"/>
              <a:ext cx="1085850" cy="1447800"/>
            </a:xfrm>
            <a:prstGeom prst="rect">
              <a:avLst/>
            </a:prstGeom>
            <a:grpFill/>
            <a:ln>
              <a:noFill/>
            </a:ln>
            <a:effectLst>
              <a:softEdge rad="112500"/>
            </a:effectLst>
          </p:spPr>
        </p:pic>
        <p:pic>
          <p:nvPicPr>
            <p:cNvPr id="6" name="Picture 5" descr="DSC00162.JPG"/>
            <p:cNvPicPr>
              <a:picLocks noChangeAspect="1"/>
            </p:cNvPicPr>
            <p:nvPr/>
          </p:nvPicPr>
          <p:blipFill>
            <a:blip r:embed="rId4" cstate="email">
              <a:duotone>
                <a:schemeClr val="bg2">
                  <a:shade val="45000"/>
                  <a:satMod val="135000"/>
                </a:schemeClr>
                <a:prstClr val="white"/>
              </a:duotone>
              <a:lum bright="20000"/>
            </a:blip>
            <a:stretch>
              <a:fillRect/>
            </a:stretch>
          </p:blipFill>
          <p:spPr>
            <a:xfrm>
              <a:off x="0" y="3124200"/>
              <a:ext cx="2054352" cy="1540764"/>
            </a:xfrm>
            <a:prstGeom prst="rect">
              <a:avLst/>
            </a:prstGeom>
            <a:grpFill/>
            <a:ln>
              <a:noFill/>
            </a:ln>
            <a:effectLst>
              <a:softEdge rad="112500"/>
            </a:effectLst>
          </p:spPr>
        </p:pic>
        <p:pic>
          <p:nvPicPr>
            <p:cNvPr id="7" name="Picture 6" descr="DSC00163.JPG"/>
            <p:cNvPicPr>
              <a:picLocks noChangeAspect="1"/>
            </p:cNvPicPr>
            <p:nvPr/>
          </p:nvPicPr>
          <p:blipFill>
            <a:blip r:embed="rId5" cstate="email">
              <a:duotone>
                <a:schemeClr val="bg2">
                  <a:shade val="45000"/>
                  <a:satMod val="135000"/>
                </a:schemeClr>
                <a:prstClr val="white"/>
              </a:duotone>
              <a:lum bright="20000"/>
            </a:blip>
            <a:stretch>
              <a:fillRect/>
            </a:stretch>
          </p:blipFill>
          <p:spPr>
            <a:xfrm>
              <a:off x="0" y="4622800"/>
              <a:ext cx="1676400" cy="2235200"/>
            </a:xfrm>
            <a:prstGeom prst="rect">
              <a:avLst/>
            </a:prstGeom>
            <a:grpFill/>
            <a:ln>
              <a:noFill/>
            </a:ln>
            <a:effectLst>
              <a:softEdge rad="112500"/>
            </a:effectLst>
          </p:spPr>
        </p:pic>
        <p:pic>
          <p:nvPicPr>
            <p:cNvPr id="8" name="Picture 7" descr="DSC00158.JPG"/>
            <p:cNvPicPr>
              <a:picLocks noChangeAspect="1"/>
            </p:cNvPicPr>
            <p:nvPr/>
          </p:nvPicPr>
          <p:blipFill>
            <a:blip r:embed="rId6" cstate="email">
              <a:duotone>
                <a:schemeClr val="bg2">
                  <a:shade val="45000"/>
                  <a:satMod val="135000"/>
                </a:schemeClr>
                <a:prstClr val="white"/>
              </a:duotone>
              <a:lum bright="20000"/>
            </a:blip>
            <a:stretch>
              <a:fillRect/>
            </a:stretch>
          </p:blipFill>
          <p:spPr>
            <a:xfrm>
              <a:off x="1676400" y="3200400"/>
              <a:ext cx="1885950" cy="2514600"/>
            </a:xfrm>
            <a:prstGeom prst="rect">
              <a:avLst/>
            </a:prstGeom>
            <a:grpFill/>
            <a:ln>
              <a:noFill/>
            </a:ln>
            <a:effectLst>
              <a:softEdge rad="112500"/>
            </a:effectLst>
          </p:spPr>
        </p:pic>
        <p:pic>
          <p:nvPicPr>
            <p:cNvPr id="9" name="Picture 8" descr="DSC00183.JPG"/>
            <p:cNvPicPr>
              <a:picLocks noChangeAspect="1"/>
            </p:cNvPicPr>
            <p:nvPr/>
          </p:nvPicPr>
          <p:blipFill>
            <a:blip r:embed="rId7" cstate="email">
              <a:duotone>
                <a:schemeClr val="bg2">
                  <a:shade val="45000"/>
                  <a:satMod val="135000"/>
                </a:schemeClr>
                <a:prstClr val="white"/>
              </a:duotone>
              <a:lum bright="20000"/>
            </a:blip>
            <a:stretch>
              <a:fillRect/>
            </a:stretch>
          </p:blipFill>
          <p:spPr>
            <a:xfrm>
              <a:off x="1676401" y="5029200"/>
              <a:ext cx="2438399" cy="1828799"/>
            </a:xfrm>
            <a:prstGeom prst="rect">
              <a:avLst/>
            </a:prstGeom>
            <a:grpFill/>
            <a:ln>
              <a:noFill/>
            </a:ln>
            <a:effectLst>
              <a:softEdge rad="112500"/>
            </a:effectLst>
          </p:spPr>
        </p:pic>
        <p:pic>
          <p:nvPicPr>
            <p:cNvPr id="10" name="Picture 9" descr="DSC00156.JPG"/>
            <p:cNvPicPr>
              <a:picLocks noChangeAspect="1"/>
            </p:cNvPicPr>
            <p:nvPr/>
          </p:nvPicPr>
          <p:blipFill>
            <a:blip r:embed="rId8" cstate="email">
              <a:duotone>
                <a:schemeClr val="bg2">
                  <a:shade val="45000"/>
                  <a:satMod val="135000"/>
                </a:schemeClr>
                <a:prstClr val="white"/>
              </a:duotone>
              <a:lum bright="20000"/>
            </a:blip>
            <a:stretch>
              <a:fillRect/>
            </a:stretch>
          </p:blipFill>
          <p:spPr>
            <a:xfrm>
              <a:off x="1066800" y="1295400"/>
              <a:ext cx="1543050" cy="2057400"/>
            </a:xfrm>
            <a:prstGeom prst="rect">
              <a:avLst/>
            </a:prstGeom>
            <a:grpFill/>
            <a:ln>
              <a:noFill/>
            </a:ln>
            <a:effectLst>
              <a:softEdge rad="112500"/>
            </a:effectLst>
          </p:spPr>
        </p:pic>
      </p:grpSp>
      <p:sp>
        <p:nvSpPr>
          <p:cNvPr id="12291" name="TextBox 1"/>
          <p:cNvSpPr txBox="1">
            <a:spLocks noChangeArrowheads="1"/>
          </p:cNvSpPr>
          <p:nvPr/>
        </p:nvSpPr>
        <p:spPr bwMode="auto">
          <a:xfrm>
            <a:off x="0" y="76200"/>
            <a:ext cx="9144000" cy="1200150"/>
          </a:xfrm>
          <a:prstGeom prst="rect">
            <a:avLst/>
          </a:prstGeom>
          <a:noFill/>
          <a:ln w="9525">
            <a:noFill/>
            <a:miter lim="800000"/>
            <a:headEnd/>
            <a:tailEnd/>
          </a:ln>
        </p:spPr>
        <p:txBody>
          <a:bodyPr>
            <a:spAutoFit/>
          </a:bodyPr>
          <a:lstStyle/>
          <a:p>
            <a:pPr algn="ctr"/>
            <a:r>
              <a:rPr lang="en-US" sz="3600" b="1" dirty="0">
                <a:latin typeface="Copperplate Gothic Bold"/>
              </a:rPr>
              <a:t>THREE   INGREDIENTS   TO ENTERPRISE   DEVELOPMENT</a:t>
            </a:r>
          </a:p>
        </p:txBody>
      </p:sp>
      <p:graphicFrame>
        <p:nvGraphicFramePr>
          <p:cNvPr id="11" name="Diagram 10"/>
          <p:cNvGraphicFramePr/>
          <p:nvPr/>
        </p:nvGraphicFramePr>
        <p:xfrm>
          <a:off x="381000" y="1295400"/>
          <a:ext cx="8763000" cy="55626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graphicEl>
                                              <a:dgm id="{F43F5168-5E52-4E83-9EEA-958EF361407B}"/>
                                            </p:graphicEl>
                                          </p:spTgt>
                                        </p:tgtEl>
                                        <p:attrNameLst>
                                          <p:attrName>style.visibility</p:attrName>
                                        </p:attrNameLst>
                                      </p:cBhvr>
                                      <p:to>
                                        <p:strVal val="visible"/>
                                      </p:to>
                                    </p:set>
                                    <p:animEffect transition="in" filter="fade">
                                      <p:cBhvr>
                                        <p:cTn id="7" dur="500"/>
                                        <p:tgtEl>
                                          <p:spTgt spid="11">
                                            <p:graphicEl>
                                              <a:dgm id="{F43F5168-5E52-4E83-9EEA-958EF361407B}"/>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graphicEl>
                                              <a:dgm id="{6F37958F-FB37-4B38-A832-F8A0538791BE}"/>
                                            </p:graphicEl>
                                          </p:spTgt>
                                        </p:tgtEl>
                                        <p:attrNameLst>
                                          <p:attrName>style.visibility</p:attrName>
                                        </p:attrNameLst>
                                      </p:cBhvr>
                                      <p:to>
                                        <p:strVal val="visible"/>
                                      </p:to>
                                    </p:set>
                                    <p:animEffect transition="in" filter="fade">
                                      <p:cBhvr>
                                        <p:cTn id="10" dur="500"/>
                                        <p:tgtEl>
                                          <p:spTgt spid="11">
                                            <p:graphicEl>
                                              <a:dgm id="{6F37958F-FB37-4B38-A832-F8A0538791BE}"/>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graphicEl>
                                              <a:dgm id="{8FD0A065-5F5C-4BF5-871B-52A415DD29D5}"/>
                                            </p:graphicEl>
                                          </p:spTgt>
                                        </p:tgtEl>
                                        <p:attrNameLst>
                                          <p:attrName>style.visibility</p:attrName>
                                        </p:attrNameLst>
                                      </p:cBhvr>
                                      <p:to>
                                        <p:strVal val="visible"/>
                                      </p:to>
                                    </p:set>
                                    <p:animEffect transition="in" filter="fade">
                                      <p:cBhvr>
                                        <p:cTn id="13" dur="500"/>
                                        <p:tgtEl>
                                          <p:spTgt spid="11">
                                            <p:graphicEl>
                                              <a:dgm id="{8FD0A065-5F5C-4BF5-871B-52A415DD29D5}"/>
                                            </p:graphic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graphicEl>
                                              <a:dgm id="{317D7B6D-8E6B-44BE-9A37-5732B5B60287}"/>
                                            </p:graphicEl>
                                          </p:spTgt>
                                        </p:tgtEl>
                                        <p:attrNameLst>
                                          <p:attrName>style.visibility</p:attrName>
                                        </p:attrNameLst>
                                      </p:cBhvr>
                                      <p:to>
                                        <p:strVal val="visible"/>
                                      </p:to>
                                    </p:set>
                                    <p:animEffect transition="in" filter="fade">
                                      <p:cBhvr>
                                        <p:cTn id="16" dur="500"/>
                                        <p:tgtEl>
                                          <p:spTgt spid="11">
                                            <p:graphicEl>
                                              <a:dgm id="{317D7B6D-8E6B-44BE-9A37-5732B5B60287}"/>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graphicEl>
                                              <a:dgm id="{3D3A3DB8-D19F-4CC7-8B2F-4DAB97618845}"/>
                                            </p:graphicEl>
                                          </p:spTgt>
                                        </p:tgtEl>
                                        <p:attrNameLst>
                                          <p:attrName>style.visibility</p:attrName>
                                        </p:attrNameLst>
                                      </p:cBhvr>
                                      <p:to>
                                        <p:strVal val="visible"/>
                                      </p:to>
                                    </p:set>
                                    <p:animEffect transition="in" filter="fade">
                                      <p:cBhvr>
                                        <p:cTn id="19" dur="500"/>
                                        <p:tgtEl>
                                          <p:spTgt spid="11">
                                            <p:graphicEl>
                                              <a:dgm id="{3D3A3DB8-D19F-4CC7-8B2F-4DAB97618845}"/>
                                            </p:graphic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1">
                                            <p:graphicEl>
                                              <a:dgm id="{986E080D-28E3-4253-A02E-7CD83728E447}"/>
                                            </p:graphicEl>
                                          </p:spTgt>
                                        </p:tgtEl>
                                        <p:attrNameLst>
                                          <p:attrName>style.visibility</p:attrName>
                                        </p:attrNameLst>
                                      </p:cBhvr>
                                      <p:to>
                                        <p:strVal val="visible"/>
                                      </p:to>
                                    </p:set>
                                    <p:animEffect transition="in" filter="fade">
                                      <p:cBhvr>
                                        <p:cTn id="22" dur="500"/>
                                        <p:tgtEl>
                                          <p:spTgt spid="11">
                                            <p:graphicEl>
                                              <a:dgm id="{986E080D-28E3-4253-A02E-7CD83728E447}"/>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graphicEl>
                                              <a:dgm id="{2C2616BF-A913-41D1-B07F-4DE21EE4D4E7}"/>
                                            </p:graphicEl>
                                          </p:spTgt>
                                        </p:tgtEl>
                                        <p:attrNameLst>
                                          <p:attrName>style.visibility</p:attrName>
                                        </p:attrNameLst>
                                      </p:cBhvr>
                                      <p:to>
                                        <p:strVal val="visible"/>
                                      </p:to>
                                    </p:set>
                                    <p:animEffect transition="in" filter="fade">
                                      <p:cBhvr>
                                        <p:cTn id="25" dur="500"/>
                                        <p:tgtEl>
                                          <p:spTgt spid="11">
                                            <p:graphicEl>
                                              <a:dgm id="{2C2616BF-A913-41D1-B07F-4DE21EE4D4E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Background</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dirty="0" smtClean="0"/>
              <a:t>Started up in 1992 with Health &amp; Education Projects</a:t>
            </a:r>
          </a:p>
          <a:p>
            <a:r>
              <a:rPr lang="en-US" dirty="0" smtClean="0"/>
              <a:t>Working in Microfinance with an Islamic Approach Since 1999</a:t>
            </a:r>
          </a:p>
          <a:p>
            <a:r>
              <a:rPr lang="en-US" dirty="0" smtClean="0"/>
              <a:t>Consultation with Scholars in </a:t>
            </a:r>
            <a:r>
              <a:rPr lang="en-US" dirty="0" err="1" smtClean="0"/>
              <a:t>Masjid</a:t>
            </a:r>
            <a:r>
              <a:rPr lang="en-US" dirty="0" smtClean="0"/>
              <a:t> e Ibrahim Lahore in 2002</a:t>
            </a:r>
          </a:p>
          <a:p>
            <a:r>
              <a:rPr lang="en-US" dirty="0" smtClean="0"/>
              <a:t>Product/Asset based approach since day ONE</a:t>
            </a:r>
          </a:p>
          <a:p>
            <a:r>
              <a:rPr lang="en-US" dirty="0" smtClean="0"/>
              <a:t>Consultation with Mufti </a:t>
            </a:r>
            <a:r>
              <a:rPr lang="en-US" dirty="0" err="1" smtClean="0"/>
              <a:t>Iftikhar</a:t>
            </a:r>
            <a:r>
              <a:rPr lang="en-US" dirty="0" smtClean="0"/>
              <a:t> </a:t>
            </a:r>
            <a:r>
              <a:rPr lang="en-US" dirty="0" err="1" smtClean="0"/>
              <a:t>Baig</a:t>
            </a:r>
            <a:r>
              <a:rPr lang="en-US" dirty="0" smtClean="0"/>
              <a:t> in 2006</a:t>
            </a:r>
          </a:p>
          <a:p>
            <a:r>
              <a:rPr lang="en-US" dirty="0" smtClean="0"/>
              <a:t>Development of Islamic Model, 2008</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0" y="0"/>
          <a:ext cx="9144000" cy="701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6477000" y="14407"/>
            <a:ext cx="1981200" cy="1692771"/>
          </a:xfrm>
          <a:prstGeom prst="rect">
            <a:avLst/>
          </a:prstGeom>
          <a:noFill/>
        </p:spPr>
        <p:txBody>
          <a:bodyPr wrap="square" rtlCol="0">
            <a:spAutoFit/>
          </a:bodyPr>
          <a:lstStyle/>
          <a:p>
            <a:pPr lvl="0" algn="ctr"/>
            <a:r>
              <a:rPr lang="en-US" sz="2400" b="1" dirty="0" smtClean="0">
                <a:cs typeface="Arial" pitchFamily="34" charset="0"/>
              </a:rPr>
              <a:t>2009 Till Date</a:t>
            </a:r>
          </a:p>
          <a:p>
            <a:pPr lvl="0" algn="ctr"/>
            <a:r>
              <a:rPr lang="en-US" sz="1600" dirty="0" smtClean="0">
                <a:cs typeface="Arial" pitchFamily="34" charset="0"/>
              </a:rPr>
              <a:t>Rs. 398,561,329</a:t>
            </a:r>
          </a:p>
          <a:p>
            <a:pPr lvl="0" algn="ctr"/>
            <a:r>
              <a:rPr lang="en-US" sz="1600" dirty="0" smtClean="0"/>
              <a:t>20 Branch Offices</a:t>
            </a:r>
          </a:p>
          <a:p>
            <a:pPr lvl="0" algn="ctr"/>
            <a:r>
              <a:rPr lang="en-US" sz="1600" dirty="0" smtClean="0"/>
              <a:t>5 Districts</a:t>
            </a:r>
          </a:p>
          <a:p>
            <a:pPr algn="ctr"/>
            <a:r>
              <a:rPr lang="en-US" sz="1600" dirty="0" smtClean="0">
                <a:cs typeface="Arial" pitchFamily="34" charset="0"/>
              </a:rPr>
              <a:t>Rs. </a:t>
            </a:r>
            <a:r>
              <a:rPr lang="en-US" sz="1600" b="1" dirty="0" smtClean="0"/>
              <a:t>19,941,000</a:t>
            </a:r>
          </a:p>
          <a:p>
            <a:pPr lvl="0" algn="ctr"/>
            <a:r>
              <a:rPr lang="en-US" sz="1400" dirty="0" smtClean="0">
                <a:cs typeface="Arial" pitchFamily="34" charset="0"/>
              </a:rPr>
              <a:t>(Islamic 8 Branches)</a:t>
            </a:r>
            <a:endParaRPr lang="en-US" sz="1400" dirty="0" smtClean="0"/>
          </a:p>
        </p:txBody>
      </p:sp>
      <p:grpSp>
        <p:nvGrpSpPr>
          <p:cNvPr id="2" name="Group 21"/>
          <p:cNvGrpSpPr/>
          <p:nvPr/>
        </p:nvGrpSpPr>
        <p:grpSpPr>
          <a:xfrm>
            <a:off x="685800" y="228600"/>
            <a:ext cx="3225800" cy="1676400"/>
            <a:chOff x="355600" y="609600"/>
            <a:chExt cx="3225800" cy="1676400"/>
          </a:xfrm>
        </p:grpSpPr>
        <p:sp>
          <p:nvSpPr>
            <p:cNvPr id="9" name="Text Box 9"/>
            <p:cNvSpPr txBox="1">
              <a:spLocks noChangeArrowheads="1"/>
            </p:cNvSpPr>
            <p:nvPr/>
          </p:nvSpPr>
          <p:spPr bwMode="auto">
            <a:xfrm>
              <a:off x="355600" y="609600"/>
              <a:ext cx="3225800" cy="1676400"/>
            </a:xfrm>
            <a:prstGeom prst="rect">
              <a:avLst/>
            </a:prstGeom>
            <a:gradFill rotWithShape="1">
              <a:gsLst>
                <a:gs pos="0">
                  <a:srgbClr val="FFFF00">
                    <a:alpha val="39998"/>
                  </a:srgbClr>
                </a:gs>
                <a:gs pos="100000">
                  <a:srgbClr val="FFFFDB">
                    <a:alpha val="4999"/>
                  </a:srgbClr>
                </a:gs>
              </a:gsLst>
              <a:lin ang="5400000" scaled="1"/>
            </a:gradFill>
            <a:ln w="9525">
              <a:noFill/>
              <a:miter lim="800000"/>
              <a:headEnd/>
              <a:tailEnd/>
            </a:ln>
          </p:spPr>
          <p:txBody>
            <a:bodyPr/>
            <a:lstStyle/>
            <a:p>
              <a:pPr algn="ctr"/>
              <a:r>
                <a:rPr lang="en-US" sz="2800" b="1" dirty="0">
                  <a:solidFill>
                    <a:srgbClr val="4F6228"/>
                  </a:solidFill>
                  <a:latin typeface="Copperplate Gothic Bold"/>
                  <a:cs typeface="Arial" pitchFamily="34" charset="0"/>
                </a:rPr>
                <a:t>Vision 2010</a:t>
              </a:r>
            </a:p>
            <a:p>
              <a:pPr algn="ctr"/>
              <a:endParaRPr lang="en-US" sz="2000" dirty="0" smtClean="0">
                <a:latin typeface="Copperplate Gothic Bold"/>
                <a:cs typeface="Arial" pitchFamily="34" charset="0"/>
              </a:endParaRPr>
            </a:p>
            <a:p>
              <a:pPr algn="ctr"/>
              <a:r>
                <a:rPr lang="en-US" sz="2000" dirty="0" smtClean="0">
                  <a:latin typeface="Copperplate Gothic Bold"/>
                  <a:cs typeface="Arial" pitchFamily="34" charset="0"/>
                </a:rPr>
                <a:t>Rs.1,000,000,000</a:t>
              </a:r>
              <a:endParaRPr lang="en-US" sz="2000" dirty="0">
                <a:latin typeface="Copperplate Gothic Bold"/>
                <a:cs typeface="Arial" pitchFamily="34" charset="0"/>
              </a:endParaRPr>
            </a:p>
            <a:p>
              <a:pPr algn="ctr"/>
              <a:r>
                <a:rPr lang="en-US" sz="2000" dirty="0">
                  <a:latin typeface="Copperplate Gothic Bold"/>
                  <a:cs typeface="Arial" pitchFamily="34" charset="0"/>
                </a:rPr>
                <a:t>30 Branch Offices</a:t>
              </a:r>
            </a:p>
            <a:p>
              <a:pPr algn="ctr"/>
              <a:r>
                <a:rPr lang="en-US" sz="2000" dirty="0">
                  <a:latin typeface="Copperplate Gothic Bold"/>
                  <a:cs typeface="Arial" pitchFamily="34" charset="0"/>
                </a:rPr>
                <a:t>Punjab</a:t>
              </a:r>
            </a:p>
          </p:txBody>
        </p:sp>
        <p:sp>
          <p:nvSpPr>
            <p:cNvPr id="10" name="6-Point Star 9"/>
            <p:cNvSpPr/>
            <p:nvPr/>
          </p:nvSpPr>
          <p:spPr>
            <a:xfrm>
              <a:off x="457200" y="838200"/>
              <a:ext cx="304800" cy="381000"/>
            </a:xfrm>
            <a:prstGeom prst="star6">
              <a:avLst/>
            </a:prstGeom>
            <a:solidFill>
              <a:srgbClr val="FFFF0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1" name="6-Point Star 10"/>
            <p:cNvSpPr/>
            <p:nvPr/>
          </p:nvSpPr>
          <p:spPr>
            <a:xfrm>
              <a:off x="3124200" y="838200"/>
              <a:ext cx="304800" cy="381000"/>
            </a:xfrm>
            <a:prstGeom prst="star6">
              <a:avLst/>
            </a:prstGeom>
            <a:solidFill>
              <a:srgbClr val="FFFF00"/>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grpSp>
      <p:sp>
        <p:nvSpPr>
          <p:cNvPr id="12" name="TextBox 11"/>
          <p:cNvSpPr txBox="1">
            <a:spLocks noChangeArrowheads="1"/>
          </p:cNvSpPr>
          <p:nvPr/>
        </p:nvSpPr>
        <p:spPr bwMode="auto">
          <a:xfrm>
            <a:off x="6172200" y="5029200"/>
            <a:ext cx="2895600" cy="1862048"/>
          </a:xfrm>
          <a:prstGeom prst="rect">
            <a:avLst/>
          </a:prstGeom>
          <a:noFill/>
          <a:ln w="9525">
            <a:noFill/>
            <a:miter lim="800000"/>
            <a:headEnd/>
            <a:tailEnd/>
          </a:ln>
        </p:spPr>
        <p:txBody>
          <a:bodyPr wrap="square">
            <a:spAutoFit/>
          </a:bodyPr>
          <a:lstStyle/>
          <a:p>
            <a:pPr algn="ctr">
              <a:spcAft>
                <a:spcPts val="600"/>
              </a:spcAft>
            </a:pPr>
            <a:r>
              <a:rPr lang="en-US" sz="2000" b="1" dirty="0" smtClean="0">
                <a:latin typeface="Book Antiqua" pitchFamily="18" charset="0"/>
              </a:rPr>
              <a:t>Districts Being Served</a:t>
            </a:r>
            <a:r>
              <a:rPr lang="en-US" sz="2000" dirty="0" smtClean="0">
                <a:latin typeface="Book Antiqua" pitchFamily="18" charset="0"/>
              </a:rPr>
              <a:t>:</a:t>
            </a:r>
          </a:p>
          <a:p>
            <a:pPr algn="ctr"/>
            <a:r>
              <a:rPr lang="en-US" dirty="0" smtClean="0"/>
              <a:t>Lahore</a:t>
            </a:r>
            <a:endParaRPr lang="en-US" dirty="0"/>
          </a:p>
          <a:p>
            <a:pPr marL="0" lvl="2" algn="ctr"/>
            <a:r>
              <a:rPr lang="en-US" dirty="0" err="1" smtClean="0"/>
              <a:t>Sheikhupura</a:t>
            </a:r>
            <a:endParaRPr lang="en-US" dirty="0"/>
          </a:p>
          <a:p>
            <a:pPr marL="0" lvl="2" algn="ctr"/>
            <a:r>
              <a:rPr lang="en-US" dirty="0" smtClean="0"/>
              <a:t>Gujranwala</a:t>
            </a:r>
          </a:p>
          <a:p>
            <a:pPr marL="0" lvl="2" algn="ctr"/>
            <a:r>
              <a:rPr lang="en-US" dirty="0" smtClean="0"/>
              <a:t>Faisalabad</a:t>
            </a:r>
          </a:p>
          <a:p>
            <a:pPr marL="0" lvl="2" algn="ctr"/>
            <a:r>
              <a:rPr lang="en-US" dirty="0" err="1" smtClean="0"/>
              <a:t>Nankana</a:t>
            </a:r>
            <a:r>
              <a:rPr lang="en-US" dirty="0" smtClean="0"/>
              <a:t> </a:t>
            </a:r>
            <a:r>
              <a:rPr lang="en-US" dirty="0" err="1" smtClean="0"/>
              <a:t>Sb</a:t>
            </a:r>
            <a:endParaRPr lang="en-US" dirty="0"/>
          </a:p>
        </p:txBody>
      </p:sp>
      <p:sp>
        <p:nvSpPr>
          <p:cNvPr id="19" name="Horizontal Scroll 18"/>
          <p:cNvSpPr/>
          <p:nvPr/>
        </p:nvSpPr>
        <p:spPr>
          <a:xfrm>
            <a:off x="4648200" y="685800"/>
            <a:ext cx="1787115" cy="762000"/>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Opening of Islamic Branches</a:t>
            </a:r>
            <a:endParaRPr lang="en-US" sz="1400" dirty="0"/>
          </a:p>
        </p:txBody>
      </p:sp>
      <p:sp>
        <p:nvSpPr>
          <p:cNvPr id="20" name="Horizontal Scroll 19"/>
          <p:cNvSpPr/>
          <p:nvPr/>
        </p:nvSpPr>
        <p:spPr>
          <a:xfrm>
            <a:off x="4419600" y="1828800"/>
            <a:ext cx="1787115" cy="762000"/>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Development of Islamic Manuals</a:t>
            </a:r>
            <a:endParaRPr lang="en-US" sz="1400" dirty="0"/>
          </a:p>
        </p:txBody>
      </p:sp>
      <p:sp>
        <p:nvSpPr>
          <p:cNvPr id="21" name="Horizontal Scroll 20"/>
          <p:cNvSpPr/>
          <p:nvPr/>
        </p:nvSpPr>
        <p:spPr>
          <a:xfrm>
            <a:off x="2286000" y="4267200"/>
            <a:ext cx="1939515" cy="762000"/>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Enterprise Development  Facility</a:t>
            </a:r>
            <a:endParaRPr lang="en-US" sz="1400" dirty="0"/>
          </a:p>
        </p:txBody>
      </p:sp>
      <p:sp>
        <p:nvSpPr>
          <p:cNvPr id="13" name="Horizontal Scroll 12"/>
          <p:cNvSpPr/>
          <p:nvPr/>
        </p:nvSpPr>
        <p:spPr>
          <a:xfrm>
            <a:off x="3124200" y="3124200"/>
            <a:ext cx="2015715" cy="762000"/>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Review of Procedures by </a:t>
            </a:r>
            <a:r>
              <a:rPr lang="en-US" sz="1400" dirty="0" err="1" smtClean="0"/>
              <a:t>Shariah</a:t>
            </a:r>
            <a:r>
              <a:rPr lang="en-US" sz="1400" dirty="0" smtClean="0"/>
              <a:t> Consultant</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graphicEl>
                                              <a:dgm id="{5219660B-0654-45C8-A0A8-4016641E9E14}"/>
                                            </p:graphicEl>
                                          </p:spTgt>
                                        </p:tgtEl>
                                        <p:attrNameLst>
                                          <p:attrName>style.visibility</p:attrName>
                                        </p:attrNameLst>
                                      </p:cBhvr>
                                      <p:to>
                                        <p:strVal val="visible"/>
                                      </p:to>
                                    </p:set>
                                    <p:animEffect transition="in" filter="fade">
                                      <p:cBhvr>
                                        <p:cTn id="7" dur="1000"/>
                                        <p:tgtEl>
                                          <p:spTgt spid="5">
                                            <p:graphicEl>
                                              <a:dgm id="{5219660B-0654-45C8-A0A8-4016641E9E14}"/>
                                            </p:graphic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
                                            <p:graphicEl>
                                              <a:dgm id="{712DF335-4B78-4207-BDA4-84B98598C5CE}"/>
                                            </p:graphicEl>
                                          </p:spTgt>
                                        </p:tgtEl>
                                        <p:attrNameLst>
                                          <p:attrName>style.visibility</p:attrName>
                                        </p:attrNameLst>
                                      </p:cBhvr>
                                      <p:to>
                                        <p:strVal val="visible"/>
                                      </p:to>
                                    </p:set>
                                    <p:animEffect transition="in" filter="fade">
                                      <p:cBhvr>
                                        <p:cTn id="11" dur="1000"/>
                                        <p:tgtEl>
                                          <p:spTgt spid="5">
                                            <p:graphicEl>
                                              <a:dgm id="{712DF335-4B78-4207-BDA4-84B98598C5CE}"/>
                                            </p:graphic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5">
                                            <p:graphicEl>
                                              <a:dgm id="{E26C0A7F-5CFD-4031-9489-615354E2DD63}"/>
                                            </p:graphicEl>
                                          </p:spTgt>
                                        </p:tgtEl>
                                        <p:attrNameLst>
                                          <p:attrName>style.visibility</p:attrName>
                                        </p:attrNameLst>
                                      </p:cBhvr>
                                      <p:to>
                                        <p:strVal val="visible"/>
                                      </p:to>
                                    </p:set>
                                    <p:animEffect transition="in" filter="fade">
                                      <p:cBhvr>
                                        <p:cTn id="15" dur="1000"/>
                                        <p:tgtEl>
                                          <p:spTgt spid="5">
                                            <p:graphicEl>
                                              <a:dgm id="{E26C0A7F-5CFD-4031-9489-615354E2DD63}"/>
                                            </p:graphic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5">
                                            <p:graphicEl>
                                              <a:dgm id="{CB5C2AAD-9F8D-4D00-B395-E61F56F95B0E}"/>
                                            </p:graphicEl>
                                          </p:spTgt>
                                        </p:tgtEl>
                                        <p:attrNameLst>
                                          <p:attrName>style.visibility</p:attrName>
                                        </p:attrNameLst>
                                      </p:cBhvr>
                                      <p:to>
                                        <p:strVal val="visible"/>
                                      </p:to>
                                    </p:set>
                                    <p:animEffect transition="in" filter="fade">
                                      <p:cBhvr>
                                        <p:cTn id="19" dur="1000"/>
                                        <p:tgtEl>
                                          <p:spTgt spid="5">
                                            <p:graphicEl>
                                              <a:dgm id="{CB5C2AAD-9F8D-4D00-B395-E61F56F95B0E}"/>
                                            </p:graphic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5">
                                            <p:graphicEl>
                                              <a:dgm id="{0BAAA4A1-E988-49CC-B39F-86ABABF65E4D}"/>
                                            </p:graphicEl>
                                          </p:spTgt>
                                        </p:tgtEl>
                                        <p:attrNameLst>
                                          <p:attrName>style.visibility</p:attrName>
                                        </p:attrNameLst>
                                      </p:cBhvr>
                                      <p:to>
                                        <p:strVal val="visible"/>
                                      </p:to>
                                    </p:set>
                                    <p:animEffect transition="in" filter="fade">
                                      <p:cBhvr>
                                        <p:cTn id="23" dur="1000"/>
                                        <p:tgtEl>
                                          <p:spTgt spid="5">
                                            <p:graphicEl>
                                              <a:dgm id="{0BAAA4A1-E988-49CC-B39F-86ABABF65E4D}"/>
                                            </p:graphic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5">
                                            <p:graphicEl>
                                              <a:dgm id="{815B0EF0-6E7B-411A-875F-6E3C5171EF31}"/>
                                            </p:graphicEl>
                                          </p:spTgt>
                                        </p:tgtEl>
                                        <p:attrNameLst>
                                          <p:attrName>style.visibility</p:attrName>
                                        </p:attrNameLst>
                                      </p:cBhvr>
                                      <p:to>
                                        <p:strVal val="visible"/>
                                      </p:to>
                                    </p:set>
                                    <p:animEffect transition="in" filter="fade">
                                      <p:cBhvr>
                                        <p:cTn id="27" dur="1000"/>
                                        <p:tgtEl>
                                          <p:spTgt spid="5">
                                            <p:graphicEl>
                                              <a:dgm id="{815B0EF0-6E7B-411A-875F-6E3C5171EF31}"/>
                                            </p:graphic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5">
                                            <p:graphicEl>
                                              <a:dgm id="{3082ECCA-3788-4BA9-A83E-8E4A77D5302D}"/>
                                            </p:graphicEl>
                                          </p:spTgt>
                                        </p:tgtEl>
                                        <p:attrNameLst>
                                          <p:attrName>style.visibility</p:attrName>
                                        </p:attrNameLst>
                                      </p:cBhvr>
                                      <p:to>
                                        <p:strVal val="visible"/>
                                      </p:to>
                                    </p:set>
                                    <p:animEffect transition="in" filter="fade">
                                      <p:cBhvr>
                                        <p:cTn id="31" dur="1000"/>
                                        <p:tgtEl>
                                          <p:spTgt spid="5">
                                            <p:graphicEl>
                                              <a:dgm id="{3082ECCA-3788-4BA9-A83E-8E4A77D5302D}"/>
                                            </p:graphicEl>
                                          </p:spTgt>
                                        </p:tgtEl>
                                      </p:cBhvr>
                                    </p:animEffect>
                                  </p:childTnLst>
                                </p:cTn>
                              </p:par>
                            </p:childTnLst>
                          </p:cTn>
                        </p:par>
                        <p:par>
                          <p:cTn id="32" fill="hold">
                            <p:stCondLst>
                              <p:cond delay="7000"/>
                            </p:stCondLst>
                            <p:childTnLst>
                              <p:par>
                                <p:cTn id="33" presetID="10" presetClass="entr" presetSubtype="0" fill="hold" grpId="0" nodeType="afterEffect">
                                  <p:stCondLst>
                                    <p:cond delay="0"/>
                                  </p:stCondLst>
                                  <p:childTnLst>
                                    <p:set>
                                      <p:cBhvr>
                                        <p:cTn id="34" dur="1" fill="hold">
                                          <p:stCondLst>
                                            <p:cond delay="0"/>
                                          </p:stCondLst>
                                        </p:cTn>
                                        <p:tgtEl>
                                          <p:spTgt spid="5">
                                            <p:graphicEl>
                                              <a:dgm id="{0C63AC33-0733-40EE-9D3B-740FBDCEE088}"/>
                                            </p:graphicEl>
                                          </p:spTgt>
                                        </p:tgtEl>
                                        <p:attrNameLst>
                                          <p:attrName>style.visibility</p:attrName>
                                        </p:attrNameLst>
                                      </p:cBhvr>
                                      <p:to>
                                        <p:strVal val="visible"/>
                                      </p:to>
                                    </p:set>
                                    <p:animEffect transition="in" filter="fade">
                                      <p:cBhvr>
                                        <p:cTn id="35" dur="1000"/>
                                        <p:tgtEl>
                                          <p:spTgt spid="5">
                                            <p:graphicEl>
                                              <a:dgm id="{0C63AC33-0733-40EE-9D3B-740FBDCEE088}"/>
                                            </p:graphicEl>
                                          </p:spTgt>
                                        </p:tgtEl>
                                      </p:cBhvr>
                                    </p:animEffect>
                                  </p:childTnLst>
                                </p:cTn>
                              </p:par>
                            </p:childTnLst>
                          </p:cTn>
                        </p:par>
                        <p:par>
                          <p:cTn id="36" fill="hold">
                            <p:stCondLst>
                              <p:cond delay="8000"/>
                            </p:stCondLst>
                            <p:childTnLst>
                              <p:par>
                                <p:cTn id="37" presetID="10" presetClass="entr" presetSubtype="0" fill="hold" grpId="0" nodeType="afterEffect">
                                  <p:stCondLst>
                                    <p:cond delay="0"/>
                                  </p:stCondLst>
                                  <p:childTnLst>
                                    <p:set>
                                      <p:cBhvr>
                                        <p:cTn id="38" dur="1" fill="hold">
                                          <p:stCondLst>
                                            <p:cond delay="0"/>
                                          </p:stCondLst>
                                        </p:cTn>
                                        <p:tgtEl>
                                          <p:spTgt spid="5">
                                            <p:graphicEl>
                                              <a:dgm id="{91F567EC-B7FA-44F0-BE05-71635AF27D07}"/>
                                            </p:graphicEl>
                                          </p:spTgt>
                                        </p:tgtEl>
                                        <p:attrNameLst>
                                          <p:attrName>style.visibility</p:attrName>
                                        </p:attrNameLst>
                                      </p:cBhvr>
                                      <p:to>
                                        <p:strVal val="visible"/>
                                      </p:to>
                                    </p:set>
                                    <p:animEffect transition="in" filter="fade">
                                      <p:cBhvr>
                                        <p:cTn id="39" dur="1000"/>
                                        <p:tgtEl>
                                          <p:spTgt spid="5">
                                            <p:graphicEl>
                                              <a:dgm id="{91F567EC-B7FA-44F0-BE05-71635AF27D07}"/>
                                            </p:graphicEl>
                                          </p:spTgt>
                                        </p:tgtEl>
                                      </p:cBhvr>
                                    </p:animEffect>
                                  </p:childTnLst>
                                </p:cTn>
                              </p:par>
                            </p:childTnLst>
                          </p:cTn>
                        </p:par>
                        <p:par>
                          <p:cTn id="40" fill="hold">
                            <p:stCondLst>
                              <p:cond delay="9000"/>
                            </p:stCondLst>
                            <p:childTnLst>
                              <p:par>
                                <p:cTn id="41" presetID="10" presetClass="entr" presetSubtype="0" fill="hold" grpId="0" nodeType="afterEffect">
                                  <p:stCondLst>
                                    <p:cond delay="0"/>
                                  </p:stCondLst>
                                  <p:childTnLst>
                                    <p:set>
                                      <p:cBhvr>
                                        <p:cTn id="42" dur="1" fill="hold">
                                          <p:stCondLst>
                                            <p:cond delay="0"/>
                                          </p:stCondLst>
                                        </p:cTn>
                                        <p:tgtEl>
                                          <p:spTgt spid="5">
                                            <p:graphicEl>
                                              <a:dgm id="{B531DB15-4763-4E23-A263-6D986D5711FE}"/>
                                            </p:graphicEl>
                                          </p:spTgt>
                                        </p:tgtEl>
                                        <p:attrNameLst>
                                          <p:attrName>style.visibility</p:attrName>
                                        </p:attrNameLst>
                                      </p:cBhvr>
                                      <p:to>
                                        <p:strVal val="visible"/>
                                      </p:to>
                                    </p:set>
                                    <p:animEffect transition="in" filter="fade">
                                      <p:cBhvr>
                                        <p:cTn id="43" dur="1000"/>
                                        <p:tgtEl>
                                          <p:spTgt spid="5">
                                            <p:graphicEl>
                                              <a:dgm id="{B531DB15-4763-4E23-A263-6D986D5711FE}"/>
                                            </p:graphicEl>
                                          </p:spTgt>
                                        </p:tgtEl>
                                      </p:cBhvr>
                                    </p:animEffect>
                                  </p:childTnLst>
                                </p:cTn>
                              </p:par>
                            </p:childTnLst>
                          </p:cTn>
                        </p:par>
                        <p:par>
                          <p:cTn id="44" fill="hold">
                            <p:stCondLst>
                              <p:cond delay="10000"/>
                            </p:stCondLst>
                            <p:childTnLst>
                              <p:par>
                                <p:cTn id="45" presetID="10" presetClass="entr" presetSubtype="0" fill="hold" grpId="0" nodeType="afterEffect">
                                  <p:stCondLst>
                                    <p:cond delay="0"/>
                                  </p:stCondLst>
                                  <p:childTnLst>
                                    <p:set>
                                      <p:cBhvr>
                                        <p:cTn id="46" dur="1" fill="hold">
                                          <p:stCondLst>
                                            <p:cond delay="0"/>
                                          </p:stCondLst>
                                        </p:cTn>
                                        <p:tgtEl>
                                          <p:spTgt spid="5">
                                            <p:graphicEl>
                                              <a:dgm id="{10CBD331-8BB5-4D2C-9074-4AA214F1508D}"/>
                                            </p:graphicEl>
                                          </p:spTgt>
                                        </p:tgtEl>
                                        <p:attrNameLst>
                                          <p:attrName>style.visibility</p:attrName>
                                        </p:attrNameLst>
                                      </p:cBhvr>
                                      <p:to>
                                        <p:strVal val="visible"/>
                                      </p:to>
                                    </p:set>
                                    <p:animEffect transition="in" filter="fade">
                                      <p:cBhvr>
                                        <p:cTn id="47" dur="1000"/>
                                        <p:tgtEl>
                                          <p:spTgt spid="5">
                                            <p:graphicEl>
                                              <a:dgm id="{10CBD331-8BB5-4D2C-9074-4AA214F1508D}"/>
                                            </p:graphicEl>
                                          </p:spTgt>
                                        </p:tgtEl>
                                      </p:cBhvr>
                                    </p:animEffect>
                                  </p:childTnLst>
                                </p:cTn>
                              </p:par>
                            </p:childTnLst>
                          </p:cTn>
                        </p:par>
                        <p:par>
                          <p:cTn id="48" fill="hold">
                            <p:stCondLst>
                              <p:cond delay="11000"/>
                            </p:stCondLst>
                            <p:childTnLst>
                              <p:par>
                                <p:cTn id="49" presetID="10" presetClass="entr" presetSubtype="0" fill="hold" grpId="0" nodeType="after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fade">
                                      <p:cBhvr>
                                        <p:cTn id="51" dur="1000"/>
                                        <p:tgtEl>
                                          <p:spTgt spid="7"/>
                                        </p:tgtEl>
                                      </p:cBhvr>
                                    </p:animEffect>
                                  </p:childTnLst>
                                </p:cTn>
                              </p:par>
                            </p:childTnLst>
                          </p:cTn>
                        </p:par>
                        <p:par>
                          <p:cTn id="52" fill="hold">
                            <p:stCondLst>
                              <p:cond delay="12000"/>
                            </p:stCondLst>
                            <p:childTnLst>
                              <p:par>
                                <p:cTn id="53" presetID="10" presetClass="entr" presetSubtype="0" fill="hold" grpId="0" nodeType="after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1000"/>
                                        <p:tgtEl>
                                          <p:spTgt spid="21"/>
                                        </p:tgtEl>
                                      </p:cBhvr>
                                    </p:animEffect>
                                  </p:childTnLst>
                                </p:cTn>
                              </p:par>
                            </p:childTnLst>
                          </p:cTn>
                        </p:par>
                        <p:par>
                          <p:cTn id="56" fill="hold">
                            <p:stCondLst>
                              <p:cond delay="13000"/>
                            </p:stCondLst>
                            <p:childTnLst>
                              <p:par>
                                <p:cTn id="57" presetID="10" presetClass="entr" presetSubtype="0"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1000"/>
                                        <p:tgtEl>
                                          <p:spTgt spid="20"/>
                                        </p:tgtEl>
                                      </p:cBhvr>
                                    </p:animEffect>
                                  </p:childTnLst>
                                </p:cTn>
                              </p:par>
                            </p:childTnLst>
                          </p:cTn>
                        </p:par>
                        <p:par>
                          <p:cTn id="60" fill="hold">
                            <p:stCondLst>
                              <p:cond delay="14000"/>
                            </p:stCondLst>
                            <p:childTnLst>
                              <p:par>
                                <p:cTn id="61" presetID="10" presetClass="entr" presetSubtype="0" fill="hold" grpId="0" nodeType="after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1000"/>
                                        <p:tgtEl>
                                          <p:spTgt spid="19"/>
                                        </p:tgtEl>
                                      </p:cBhvr>
                                    </p:animEffect>
                                  </p:childTnLst>
                                </p:cTn>
                              </p:par>
                            </p:childTnLst>
                          </p:cTn>
                        </p:par>
                        <p:par>
                          <p:cTn id="64" fill="hold">
                            <p:stCondLst>
                              <p:cond delay="15000"/>
                            </p:stCondLst>
                            <p:childTnLst>
                              <p:par>
                                <p:cTn id="65" presetID="10" presetClass="entr" presetSubtype="0" fill="hold" nodeType="afterEffect">
                                  <p:stCondLst>
                                    <p:cond delay="0"/>
                                  </p:stCondLst>
                                  <p:childTnLst>
                                    <p:set>
                                      <p:cBhvr>
                                        <p:cTn id="66" dur="1" fill="hold">
                                          <p:stCondLst>
                                            <p:cond delay="0"/>
                                          </p:stCondLst>
                                        </p:cTn>
                                        <p:tgtEl>
                                          <p:spTgt spid="2"/>
                                        </p:tgtEl>
                                        <p:attrNameLst>
                                          <p:attrName>style.visibility</p:attrName>
                                        </p:attrNameLst>
                                      </p:cBhvr>
                                      <p:to>
                                        <p:strVal val="visible"/>
                                      </p:to>
                                    </p:set>
                                    <p:animEffect transition="in" filter="fade">
                                      <p:cBhvr>
                                        <p:cTn id="67" dur="1000"/>
                                        <p:tgtEl>
                                          <p:spTgt spid="2"/>
                                        </p:tgtEl>
                                      </p:cBhvr>
                                    </p:animEffect>
                                  </p:childTnLst>
                                </p:cTn>
                              </p:par>
                            </p:childTnLst>
                          </p:cTn>
                        </p:par>
                        <p:par>
                          <p:cTn id="68" fill="hold">
                            <p:stCondLst>
                              <p:cond delay="16000"/>
                            </p:stCondLst>
                            <p:childTnLst>
                              <p:par>
                                <p:cTn id="69" presetID="22" presetClass="entr" presetSubtype="4" fill="hold" grpId="0" nodeType="afterEffect">
                                  <p:stCondLst>
                                    <p:cond delay="0"/>
                                  </p:stCondLst>
                                  <p:childTnLst>
                                    <p:set>
                                      <p:cBhvr>
                                        <p:cTn id="70" dur="1" fill="hold">
                                          <p:stCondLst>
                                            <p:cond delay="0"/>
                                          </p:stCondLst>
                                        </p:cTn>
                                        <p:tgtEl>
                                          <p:spTgt spid="12">
                                            <p:txEl>
                                              <p:pRg st="0" end="0"/>
                                            </p:txEl>
                                          </p:spTgt>
                                        </p:tgtEl>
                                        <p:attrNameLst>
                                          <p:attrName>style.visibility</p:attrName>
                                        </p:attrNameLst>
                                      </p:cBhvr>
                                      <p:to>
                                        <p:strVal val="visible"/>
                                      </p:to>
                                    </p:set>
                                    <p:animEffect transition="in" filter="wipe(down)">
                                      <p:cBhvr>
                                        <p:cTn id="71" dur="1000"/>
                                        <p:tgtEl>
                                          <p:spTgt spid="12">
                                            <p:txEl>
                                              <p:pRg st="0" end="0"/>
                                            </p:txEl>
                                          </p:spTgt>
                                        </p:tgtEl>
                                      </p:cBhvr>
                                    </p:animEffect>
                                  </p:childTnLst>
                                </p:cTn>
                              </p:par>
                            </p:childTnLst>
                          </p:cTn>
                        </p:par>
                        <p:par>
                          <p:cTn id="72" fill="hold">
                            <p:stCondLst>
                              <p:cond delay="17000"/>
                            </p:stCondLst>
                            <p:childTnLst>
                              <p:par>
                                <p:cTn id="73" presetID="22" presetClass="entr" presetSubtype="4" fill="hold" grpId="0" nodeType="afterEffect">
                                  <p:stCondLst>
                                    <p:cond delay="0"/>
                                  </p:stCondLst>
                                  <p:childTnLst>
                                    <p:set>
                                      <p:cBhvr>
                                        <p:cTn id="74" dur="1" fill="hold">
                                          <p:stCondLst>
                                            <p:cond delay="0"/>
                                          </p:stCondLst>
                                        </p:cTn>
                                        <p:tgtEl>
                                          <p:spTgt spid="12">
                                            <p:txEl>
                                              <p:pRg st="1" end="1"/>
                                            </p:txEl>
                                          </p:spTgt>
                                        </p:tgtEl>
                                        <p:attrNameLst>
                                          <p:attrName>style.visibility</p:attrName>
                                        </p:attrNameLst>
                                      </p:cBhvr>
                                      <p:to>
                                        <p:strVal val="visible"/>
                                      </p:to>
                                    </p:set>
                                    <p:animEffect transition="in" filter="wipe(down)">
                                      <p:cBhvr>
                                        <p:cTn id="75" dur="1000"/>
                                        <p:tgtEl>
                                          <p:spTgt spid="12">
                                            <p:txEl>
                                              <p:pRg st="1" end="1"/>
                                            </p:txEl>
                                          </p:spTgt>
                                        </p:tgtEl>
                                      </p:cBhvr>
                                    </p:animEffect>
                                  </p:childTnLst>
                                </p:cTn>
                              </p:par>
                            </p:childTnLst>
                          </p:cTn>
                        </p:par>
                        <p:par>
                          <p:cTn id="76" fill="hold">
                            <p:stCondLst>
                              <p:cond delay="18000"/>
                            </p:stCondLst>
                            <p:childTnLst>
                              <p:par>
                                <p:cTn id="77" presetID="22" presetClass="entr" presetSubtype="4" fill="hold" grpId="0" nodeType="afterEffect">
                                  <p:stCondLst>
                                    <p:cond delay="0"/>
                                  </p:stCondLst>
                                  <p:childTnLst>
                                    <p:set>
                                      <p:cBhvr>
                                        <p:cTn id="78" dur="1" fill="hold">
                                          <p:stCondLst>
                                            <p:cond delay="0"/>
                                          </p:stCondLst>
                                        </p:cTn>
                                        <p:tgtEl>
                                          <p:spTgt spid="12">
                                            <p:txEl>
                                              <p:pRg st="2" end="2"/>
                                            </p:txEl>
                                          </p:spTgt>
                                        </p:tgtEl>
                                        <p:attrNameLst>
                                          <p:attrName>style.visibility</p:attrName>
                                        </p:attrNameLst>
                                      </p:cBhvr>
                                      <p:to>
                                        <p:strVal val="visible"/>
                                      </p:to>
                                    </p:set>
                                    <p:animEffect transition="in" filter="wipe(down)">
                                      <p:cBhvr>
                                        <p:cTn id="79" dur="1000"/>
                                        <p:tgtEl>
                                          <p:spTgt spid="12">
                                            <p:txEl>
                                              <p:pRg st="2" end="2"/>
                                            </p:txEl>
                                          </p:spTgt>
                                        </p:tgtEl>
                                      </p:cBhvr>
                                    </p:animEffect>
                                  </p:childTnLst>
                                </p:cTn>
                              </p:par>
                            </p:childTnLst>
                          </p:cTn>
                        </p:par>
                        <p:par>
                          <p:cTn id="80" fill="hold">
                            <p:stCondLst>
                              <p:cond delay="19000"/>
                            </p:stCondLst>
                            <p:childTnLst>
                              <p:par>
                                <p:cTn id="81" presetID="22" presetClass="entr" presetSubtype="4" fill="hold" grpId="0" nodeType="afterEffect">
                                  <p:stCondLst>
                                    <p:cond delay="0"/>
                                  </p:stCondLst>
                                  <p:childTnLst>
                                    <p:set>
                                      <p:cBhvr>
                                        <p:cTn id="82" dur="1" fill="hold">
                                          <p:stCondLst>
                                            <p:cond delay="0"/>
                                          </p:stCondLst>
                                        </p:cTn>
                                        <p:tgtEl>
                                          <p:spTgt spid="12">
                                            <p:txEl>
                                              <p:pRg st="3" end="3"/>
                                            </p:txEl>
                                          </p:spTgt>
                                        </p:tgtEl>
                                        <p:attrNameLst>
                                          <p:attrName>style.visibility</p:attrName>
                                        </p:attrNameLst>
                                      </p:cBhvr>
                                      <p:to>
                                        <p:strVal val="visible"/>
                                      </p:to>
                                    </p:set>
                                    <p:animEffect transition="in" filter="wipe(down)">
                                      <p:cBhvr>
                                        <p:cTn id="83" dur="1000"/>
                                        <p:tgtEl>
                                          <p:spTgt spid="12">
                                            <p:txEl>
                                              <p:pRg st="3" end="3"/>
                                            </p:txEl>
                                          </p:spTgt>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12">
                                            <p:txEl>
                                              <p:pRg st="4" end="4"/>
                                            </p:txEl>
                                          </p:spTgt>
                                        </p:tgtEl>
                                        <p:attrNameLst>
                                          <p:attrName>style.visibility</p:attrName>
                                        </p:attrNameLst>
                                      </p:cBhvr>
                                      <p:to>
                                        <p:strVal val="visible"/>
                                      </p:to>
                                    </p:set>
                                    <p:animEffect transition="in" filter="wipe(down)">
                                      <p:cBhvr>
                                        <p:cTn id="86" dur="1000"/>
                                        <p:tgtEl>
                                          <p:spTgt spid="12">
                                            <p:txEl>
                                              <p:pRg st="4" end="4"/>
                                            </p:txEl>
                                          </p:spTgt>
                                        </p:tgtEl>
                                      </p:cBhvr>
                                    </p:animEffect>
                                  </p:childTnLst>
                                </p:cTn>
                              </p:par>
                              <p:par>
                                <p:cTn id="87" presetID="22" presetClass="entr" presetSubtype="4" fill="hold" grpId="0" nodeType="withEffect">
                                  <p:stCondLst>
                                    <p:cond delay="0"/>
                                  </p:stCondLst>
                                  <p:childTnLst>
                                    <p:set>
                                      <p:cBhvr>
                                        <p:cTn id="88" dur="1" fill="hold">
                                          <p:stCondLst>
                                            <p:cond delay="0"/>
                                          </p:stCondLst>
                                        </p:cTn>
                                        <p:tgtEl>
                                          <p:spTgt spid="12">
                                            <p:txEl>
                                              <p:pRg st="5" end="5"/>
                                            </p:txEl>
                                          </p:spTgt>
                                        </p:tgtEl>
                                        <p:attrNameLst>
                                          <p:attrName>style.visibility</p:attrName>
                                        </p:attrNameLst>
                                      </p:cBhvr>
                                      <p:to>
                                        <p:strVal val="visible"/>
                                      </p:to>
                                    </p:set>
                                    <p:animEffect transition="in" filter="wipe(down)">
                                      <p:cBhvr>
                                        <p:cTn id="89" dur="1000"/>
                                        <p:tgtEl>
                                          <p:spTgt spid="12">
                                            <p:txEl>
                                              <p:pRg st="5" end="5"/>
                                            </p:txEl>
                                          </p:spTgt>
                                        </p:tgtEl>
                                      </p:cBhvr>
                                    </p:animEffect>
                                  </p:childTnLst>
                                </p:cTn>
                              </p:par>
                            </p:childTnLst>
                          </p:cTn>
                        </p:par>
                        <p:par>
                          <p:cTn id="90" fill="hold">
                            <p:stCondLst>
                              <p:cond delay="20000"/>
                            </p:stCondLst>
                            <p:childTnLst>
                              <p:par>
                                <p:cTn id="91" presetID="10" presetClass="entr" presetSubtype="0" fill="hold" grpId="0" nodeType="afterEffect">
                                  <p:stCondLst>
                                    <p:cond delay="0"/>
                                  </p:stCondLst>
                                  <p:childTnLst>
                                    <p:set>
                                      <p:cBhvr>
                                        <p:cTn id="92" dur="1" fill="hold">
                                          <p:stCondLst>
                                            <p:cond delay="0"/>
                                          </p:stCondLst>
                                        </p:cTn>
                                        <p:tgtEl>
                                          <p:spTgt spid="13"/>
                                        </p:tgtEl>
                                        <p:attrNameLst>
                                          <p:attrName>style.visibility</p:attrName>
                                        </p:attrNameLst>
                                      </p:cBhvr>
                                      <p:to>
                                        <p:strVal val="visible"/>
                                      </p:to>
                                    </p:set>
                                    <p:animEffect transition="in" filter="fade">
                                      <p:cBhvr>
                                        <p:cTn id="93"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P spid="7" grpId="0"/>
      <p:bldP spid="12" grpId="0" build="allAtOnce"/>
      <p:bldP spid="19" grpId="0" animBg="1"/>
      <p:bldP spid="20" grpId="0" animBg="1"/>
      <p:bldP spid="21"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Highlights</a:t>
            </a:r>
            <a:endParaRPr lang="en-US" dirty="0"/>
          </a:p>
        </p:txBody>
      </p:sp>
      <p:graphicFrame>
        <p:nvGraphicFramePr>
          <p:cNvPr id="4" name="Content Placeholder 3"/>
          <p:cNvGraphicFramePr>
            <a:graphicFrameLocks noGrp="1"/>
          </p:cNvGraphicFramePr>
          <p:nvPr>
            <p:ph idx="1"/>
          </p:nvPr>
        </p:nvGraphicFramePr>
        <p:xfrm>
          <a:off x="457200" y="1600200"/>
          <a:ext cx="8153400" cy="3403600"/>
        </p:xfrm>
        <a:graphic>
          <a:graphicData uri="http://schemas.openxmlformats.org/drawingml/2006/table">
            <a:tbl>
              <a:tblPr firstRow="1" firstCol="1" bandRow="1">
                <a:tableStyleId>{5C22544A-7EE6-4342-B048-85BDC9FD1C3A}</a:tableStyleId>
              </a:tblPr>
              <a:tblGrid>
                <a:gridCol w="2514600"/>
                <a:gridCol w="1828800"/>
                <a:gridCol w="1771650"/>
                <a:gridCol w="2038350"/>
              </a:tblGrid>
              <a:tr h="370840">
                <a:tc>
                  <a:txBody>
                    <a:bodyPr/>
                    <a:lstStyle/>
                    <a:p>
                      <a:endParaRPr lang="en-US" dirty="0"/>
                    </a:p>
                  </a:txBody>
                  <a:tcPr/>
                </a:tc>
                <a:tc>
                  <a:txBody>
                    <a:bodyPr/>
                    <a:lstStyle/>
                    <a:p>
                      <a:pPr algn="ctr"/>
                      <a:r>
                        <a:rPr lang="en-US" dirty="0" smtClean="0"/>
                        <a:t>2009</a:t>
                      </a:r>
                      <a:endParaRPr lang="en-US" dirty="0"/>
                    </a:p>
                  </a:txBody>
                  <a:tcPr/>
                </a:tc>
                <a:tc>
                  <a:txBody>
                    <a:bodyPr/>
                    <a:lstStyle/>
                    <a:p>
                      <a:pPr algn="ctr"/>
                      <a:r>
                        <a:rPr lang="en-US" dirty="0" smtClean="0"/>
                        <a:t>2008</a:t>
                      </a:r>
                      <a:endParaRPr lang="en-US" dirty="0"/>
                    </a:p>
                  </a:txBody>
                  <a:tcPr/>
                </a:tc>
                <a:tc>
                  <a:txBody>
                    <a:bodyPr/>
                    <a:lstStyle/>
                    <a:p>
                      <a:pPr algn="ctr"/>
                      <a:r>
                        <a:rPr lang="en-US" dirty="0" smtClean="0"/>
                        <a:t>2007</a:t>
                      </a:r>
                      <a:endParaRPr lang="en-US" dirty="0"/>
                    </a:p>
                  </a:txBody>
                  <a:tcPr/>
                </a:tc>
              </a:tr>
              <a:tr h="370840">
                <a:tc>
                  <a:txBody>
                    <a:bodyPr/>
                    <a:lstStyle/>
                    <a:p>
                      <a:r>
                        <a:rPr lang="en-US" dirty="0" smtClean="0"/>
                        <a:t>Total Assets</a:t>
                      </a:r>
                      <a:endParaRPr lang="en-US" dirty="0"/>
                    </a:p>
                  </a:txBody>
                  <a:tcPr/>
                </a:tc>
                <a:tc>
                  <a:txBody>
                    <a:bodyPr/>
                    <a:lstStyle/>
                    <a:p>
                      <a:pPr algn="r"/>
                      <a:r>
                        <a:rPr lang="en-US" dirty="0" smtClean="0"/>
                        <a:t>342,036,181</a:t>
                      </a:r>
                      <a:endParaRPr lang="en-US" dirty="0"/>
                    </a:p>
                  </a:txBody>
                  <a:tcPr/>
                </a:tc>
                <a:tc>
                  <a:txBody>
                    <a:bodyPr/>
                    <a:lstStyle/>
                    <a:p>
                      <a:pPr algn="r"/>
                      <a:r>
                        <a:rPr lang="en-US" dirty="0" smtClean="0"/>
                        <a:t>241,635,322</a:t>
                      </a:r>
                      <a:endParaRPr lang="en-US" dirty="0"/>
                    </a:p>
                  </a:txBody>
                  <a:tcPr/>
                </a:tc>
                <a:tc>
                  <a:txBody>
                    <a:bodyPr/>
                    <a:lstStyle/>
                    <a:p>
                      <a:pPr algn="r"/>
                      <a:r>
                        <a:rPr lang="en-US" dirty="0" smtClean="0"/>
                        <a:t>187,131,312</a:t>
                      </a:r>
                      <a:endParaRPr lang="en-US" dirty="0"/>
                    </a:p>
                  </a:txBody>
                  <a:tcPr/>
                </a:tc>
              </a:tr>
              <a:tr h="370840">
                <a:tc>
                  <a:txBody>
                    <a:bodyPr/>
                    <a:lstStyle/>
                    <a:p>
                      <a:r>
                        <a:rPr lang="en-US" dirty="0" smtClean="0"/>
                        <a:t>Gross Loan Portfolio</a:t>
                      </a:r>
                      <a:endParaRPr lang="en-US" dirty="0"/>
                    </a:p>
                  </a:txBody>
                  <a:tcPr/>
                </a:tc>
                <a:tc>
                  <a:txBody>
                    <a:bodyPr/>
                    <a:lstStyle/>
                    <a:p>
                      <a:pPr algn="r"/>
                      <a:r>
                        <a:rPr lang="en-US" dirty="0" smtClean="0"/>
                        <a:t>145,908,619</a:t>
                      </a:r>
                      <a:endParaRPr lang="en-US" dirty="0"/>
                    </a:p>
                  </a:txBody>
                  <a:tcPr/>
                </a:tc>
                <a:tc>
                  <a:txBody>
                    <a:bodyPr/>
                    <a:lstStyle/>
                    <a:p>
                      <a:pPr algn="r"/>
                      <a:r>
                        <a:rPr lang="en-US" dirty="0" smtClean="0"/>
                        <a:t>116,087,060</a:t>
                      </a:r>
                      <a:endParaRPr lang="en-US" dirty="0"/>
                    </a:p>
                  </a:txBody>
                  <a:tcPr/>
                </a:tc>
                <a:tc>
                  <a:txBody>
                    <a:bodyPr/>
                    <a:lstStyle/>
                    <a:p>
                      <a:pPr algn="r"/>
                      <a:r>
                        <a:rPr lang="en-US" dirty="0" smtClean="0"/>
                        <a:t>106,087,220</a:t>
                      </a:r>
                      <a:endParaRPr lang="en-US" dirty="0"/>
                    </a:p>
                  </a:txBody>
                  <a:tcPr/>
                </a:tc>
              </a:tr>
              <a:tr h="370840">
                <a:tc>
                  <a:txBody>
                    <a:bodyPr/>
                    <a:lstStyle/>
                    <a:p>
                      <a:r>
                        <a:rPr lang="en-US" dirty="0" smtClean="0"/>
                        <a:t>Disbursements</a:t>
                      </a:r>
                      <a:endParaRPr lang="en-US" dirty="0"/>
                    </a:p>
                  </a:txBody>
                  <a:tcPr/>
                </a:tc>
                <a:tc>
                  <a:txBody>
                    <a:bodyPr/>
                    <a:lstStyle/>
                    <a:p>
                      <a:pPr algn="r"/>
                      <a:r>
                        <a:rPr lang="en-US" dirty="0" smtClean="0"/>
                        <a:t>105,916,028</a:t>
                      </a:r>
                      <a:endParaRPr lang="en-US" dirty="0"/>
                    </a:p>
                  </a:txBody>
                  <a:tcPr/>
                </a:tc>
                <a:tc>
                  <a:txBody>
                    <a:bodyPr/>
                    <a:lstStyle/>
                    <a:p>
                      <a:pPr algn="r"/>
                      <a:r>
                        <a:rPr lang="en-US" dirty="0" smtClean="0"/>
                        <a:t>113,951,000</a:t>
                      </a:r>
                      <a:endParaRPr lang="en-US" dirty="0"/>
                    </a:p>
                  </a:txBody>
                  <a:tcPr/>
                </a:tc>
                <a:tc>
                  <a:txBody>
                    <a:bodyPr/>
                    <a:lstStyle/>
                    <a:p>
                      <a:pPr algn="r"/>
                      <a:r>
                        <a:rPr lang="en-US" dirty="0" smtClean="0"/>
                        <a:t>98,269,000</a:t>
                      </a:r>
                      <a:endParaRPr lang="en-US" dirty="0"/>
                    </a:p>
                  </a:txBody>
                  <a:tcPr/>
                </a:tc>
              </a:tr>
              <a:tr h="370840">
                <a:tc>
                  <a:txBody>
                    <a:bodyPr/>
                    <a:lstStyle/>
                    <a:p>
                      <a:r>
                        <a:rPr lang="en-US" dirty="0" smtClean="0"/>
                        <a:t>Total No. of Clients Served</a:t>
                      </a:r>
                      <a:endParaRPr lang="en-US" dirty="0"/>
                    </a:p>
                  </a:txBody>
                  <a:tcPr/>
                </a:tc>
                <a:tc>
                  <a:txBody>
                    <a:bodyPr/>
                    <a:lstStyle/>
                    <a:p>
                      <a:pPr algn="r"/>
                      <a:r>
                        <a:rPr lang="en-US" dirty="0" smtClean="0"/>
                        <a:t>16,750</a:t>
                      </a:r>
                      <a:endParaRPr lang="en-US" dirty="0"/>
                    </a:p>
                  </a:txBody>
                  <a:tcPr/>
                </a:tc>
                <a:tc>
                  <a:txBody>
                    <a:bodyPr/>
                    <a:lstStyle/>
                    <a:p>
                      <a:pPr algn="r"/>
                      <a:r>
                        <a:rPr lang="en-US" dirty="0" smtClean="0"/>
                        <a:t>13,749</a:t>
                      </a:r>
                      <a:endParaRPr lang="en-US" dirty="0"/>
                    </a:p>
                  </a:txBody>
                  <a:tcPr/>
                </a:tc>
                <a:tc>
                  <a:txBody>
                    <a:bodyPr/>
                    <a:lstStyle/>
                    <a:p>
                      <a:pPr algn="r"/>
                      <a:r>
                        <a:rPr lang="en-US" dirty="0" smtClean="0"/>
                        <a:t>10,025</a:t>
                      </a:r>
                      <a:endParaRPr lang="en-US" dirty="0"/>
                    </a:p>
                  </a:txBody>
                  <a:tcPr/>
                </a:tc>
              </a:tr>
              <a:tr h="370840">
                <a:tc>
                  <a:txBody>
                    <a:bodyPr/>
                    <a:lstStyle/>
                    <a:p>
                      <a:r>
                        <a:rPr lang="en-US" dirty="0" smtClean="0"/>
                        <a:t>Operational Self Sufficiency</a:t>
                      </a:r>
                      <a:endParaRPr lang="en-US" dirty="0"/>
                    </a:p>
                  </a:txBody>
                  <a:tcPr/>
                </a:tc>
                <a:tc>
                  <a:txBody>
                    <a:bodyPr/>
                    <a:lstStyle/>
                    <a:p>
                      <a:pPr algn="r"/>
                      <a:r>
                        <a:rPr lang="en-US" dirty="0" smtClean="0"/>
                        <a:t>88.75%</a:t>
                      </a:r>
                      <a:endParaRPr lang="en-US" dirty="0"/>
                    </a:p>
                  </a:txBody>
                  <a:tcPr/>
                </a:tc>
                <a:tc>
                  <a:txBody>
                    <a:bodyPr/>
                    <a:lstStyle/>
                    <a:p>
                      <a:pPr algn="r"/>
                      <a:r>
                        <a:rPr lang="en-US" dirty="0" smtClean="0"/>
                        <a:t>87.6%</a:t>
                      </a:r>
                      <a:endParaRPr lang="en-US" dirty="0"/>
                    </a:p>
                  </a:txBody>
                  <a:tcPr/>
                </a:tc>
                <a:tc>
                  <a:txBody>
                    <a:bodyPr/>
                    <a:lstStyle/>
                    <a:p>
                      <a:pPr algn="r"/>
                      <a:r>
                        <a:rPr lang="en-US" dirty="0" smtClean="0"/>
                        <a:t>89.78%</a:t>
                      </a:r>
                      <a:endParaRPr lang="en-US" dirty="0"/>
                    </a:p>
                  </a:txBody>
                  <a:tcPr/>
                </a:tc>
              </a:tr>
              <a:tr h="370840">
                <a:tc>
                  <a:txBody>
                    <a:bodyPr/>
                    <a:lstStyle/>
                    <a:p>
                      <a:r>
                        <a:rPr lang="en-US" dirty="0" smtClean="0"/>
                        <a:t>Total Expense/</a:t>
                      </a:r>
                    </a:p>
                    <a:p>
                      <a:r>
                        <a:rPr lang="en-US" dirty="0" smtClean="0"/>
                        <a:t>Assets</a:t>
                      </a:r>
                      <a:endParaRPr lang="en-US" dirty="0"/>
                    </a:p>
                  </a:txBody>
                  <a:tcPr/>
                </a:tc>
                <a:tc>
                  <a:txBody>
                    <a:bodyPr/>
                    <a:lstStyle/>
                    <a:p>
                      <a:pPr algn="r"/>
                      <a:r>
                        <a:rPr lang="en-US" dirty="0" smtClean="0"/>
                        <a:t>12.90</a:t>
                      </a:r>
                      <a:endParaRPr lang="en-US" dirty="0"/>
                    </a:p>
                  </a:txBody>
                  <a:tcPr/>
                </a:tc>
                <a:tc>
                  <a:txBody>
                    <a:bodyPr/>
                    <a:lstStyle/>
                    <a:p>
                      <a:pPr algn="r"/>
                      <a:r>
                        <a:rPr lang="en-US" dirty="0" smtClean="0"/>
                        <a:t>22.86</a:t>
                      </a:r>
                      <a:endParaRPr lang="en-US" dirty="0"/>
                    </a:p>
                  </a:txBody>
                  <a:tcPr/>
                </a:tc>
                <a:tc>
                  <a:txBody>
                    <a:bodyPr/>
                    <a:lstStyle/>
                    <a:p>
                      <a:pPr algn="r"/>
                      <a:r>
                        <a:rPr lang="en-US" dirty="0" smtClean="0"/>
                        <a:t>22.20</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09600" y="1905000"/>
          <a:ext cx="78486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33400" y="381000"/>
            <a:ext cx="8001000" cy="769441"/>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Islamic Modes Chosen by CWCD</a:t>
            </a:r>
            <a:endPar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1066800" y="152400"/>
            <a:ext cx="6934200" cy="830997"/>
          </a:xfrm>
          <a:prstGeom prst="rect">
            <a:avLst/>
          </a:prstGeom>
          <a:noFill/>
          <a:ln w="9525">
            <a:noFill/>
            <a:miter lim="800000"/>
            <a:headEnd/>
            <a:tailEnd/>
          </a:ln>
        </p:spPr>
        <p:txBody>
          <a:bodyPr>
            <a:spAutoFit/>
          </a:bodyPr>
          <a:lstStyle/>
          <a:p>
            <a:pPr algn="ctr"/>
            <a:r>
              <a:rPr lang="en-US" sz="4800" b="1" dirty="0">
                <a:latin typeface="Book Antiqua" pitchFamily="18" charset="0"/>
              </a:rPr>
              <a:t>MURABAHA</a:t>
            </a:r>
          </a:p>
        </p:txBody>
      </p:sp>
      <p:sp>
        <p:nvSpPr>
          <p:cNvPr id="3" name="Rectangle 2"/>
          <p:cNvSpPr/>
          <p:nvPr/>
        </p:nvSpPr>
        <p:spPr>
          <a:xfrm>
            <a:off x="0" y="1"/>
            <a:ext cx="769121" cy="6857999"/>
          </a:xfrm>
          <a:prstGeom prst="rect">
            <a:avLst/>
          </a:prstGeom>
          <a:noFill/>
        </p:spPr>
        <p:txBody>
          <a:bodyPr vert="wordArtVert">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en-US" sz="3200" b="1" dirty="0">
                <a:ln/>
                <a:solidFill>
                  <a:schemeClr val="accent3"/>
                </a:solidFill>
                <a:latin typeface="+mn-lt"/>
              </a:rPr>
              <a:t>TRADE BASED</a:t>
            </a:r>
          </a:p>
        </p:txBody>
      </p:sp>
      <p:sp>
        <p:nvSpPr>
          <p:cNvPr id="13316" name="TextBox 3"/>
          <p:cNvSpPr txBox="1">
            <a:spLocks noChangeArrowheads="1"/>
          </p:cNvSpPr>
          <p:nvPr/>
        </p:nvSpPr>
        <p:spPr bwMode="auto">
          <a:xfrm>
            <a:off x="838200" y="2286000"/>
            <a:ext cx="8153400" cy="1200329"/>
          </a:xfrm>
          <a:prstGeom prst="rect">
            <a:avLst/>
          </a:prstGeom>
          <a:noFill/>
          <a:ln w="9525">
            <a:noFill/>
            <a:miter lim="800000"/>
            <a:headEnd/>
            <a:tailEnd/>
          </a:ln>
        </p:spPr>
        <p:txBody>
          <a:bodyPr>
            <a:spAutoFit/>
          </a:bodyPr>
          <a:lstStyle/>
          <a:p>
            <a:r>
              <a:rPr lang="en-US" sz="3200" dirty="0" err="1" smtClean="0">
                <a:latin typeface="Calibri" pitchFamily="34" charset="0"/>
              </a:rPr>
              <a:t>Murabaha</a:t>
            </a:r>
            <a:r>
              <a:rPr lang="en-US" sz="3200" dirty="0" smtClean="0">
                <a:latin typeface="Calibri" pitchFamily="34" charset="0"/>
              </a:rPr>
              <a:t> has been derived from the concept of </a:t>
            </a:r>
            <a:r>
              <a:rPr lang="en-US" sz="4000" dirty="0" smtClean="0">
                <a:latin typeface="Calibri" pitchFamily="34" charset="0"/>
              </a:rPr>
              <a:t>“</a:t>
            </a:r>
            <a:r>
              <a:rPr lang="en-US" sz="3600" b="1" dirty="0" err="1" smtClean="0">
                <a:latin typeface="Calibri" pitchFamily="34" charset="0"/>
              </a:rPr>
              <a:t>Bai</a:t>
            </a:r>
            <a:r>
              <a:rPr lang="en-US" sz="3600" b="1" dirty="0" smtClean="0">
                <a:latin typeface="Calibri" pitchFamily="34" charset="0"/>
              </a:rPr>
              <a:t> - </a:t>
            </a:r>
            <a:r>
              <a:rPr lang="en-US" sz="3600" b="1" dirty="0" err="1" smtClean="0">
                <a:latin typeface="Calibri" pitchFamily="34" charset="0"/>
              </a:rPr>
              <a:t>Mu’ajjal</a:t>
            </a:r>
            <a:r>
              <a:rPr lang="en-US" sz="4000" dirty="0" smtClean="0">
                <a:latin typeface="Calibri" pitchFamily="34" charset="0"/>
              </a:rPr>
              <a:t>” </a:t>
            </a:r>
            <a:r>
              <a:rPr lang="en-US" sz="3200" dirty="0" smtClean="0">
                <a:latin typeface="Calibri" pitchFamily="34" charset="0"/>
              </a:rPr>
              <a:t>which is </a:t>
            </a:r>
            <a:r>
              <a:rPr lang="en-US" sz="4000" dirty="0" smtClean="0">
                <a:latin typeface="Calibri" pitchFamily="34" charset="0"/>
              </a:rPr>
              <a:t>“</a:t>
            </a:r>
            <a:r>
              <a:rPr lang="en-US" sz="4000" b="1" dirty="0" smtClean="0">
                <a:latin typeface="Calibri" pitchFamily="34" charset="0"/>
              </a:rPr>
              <a:t>Instant Sale</a:t>
            </a:r>
            <a:r>
              <a:rPr lang="en-US" sz="4000" dirty="0" smtClean="0">
                <a:latin typeface="Calibri" pitchFamily="34" charset="0"/>
              </a:rPr>
              <a:t>”</a:t>
            </a:r>
            <a:endParaRPr lang="en-US" sz="3200" dirty="0">
              <a:latin typeface="Calibri" pitchFamily="34" charset="0"/>
            </a:endParaRPr>
          </a:p>
        </p:txBody>
      </p:sp>
      <p:sp>
        <p:nvSpPr>
          <p:cNvPr id="5" name="TextBox 3"/>
          <p:cNvSpPr txBox="1">
            <a:spLocks noChangeArrowheads="1"/>
          </p:cNvSpPr>
          <p:nvPr/>
        </p:nvSpPr>
        <p:spPr bwMode="auto">
          <a:xfrm>
            <a:off x="914400" y="4057471"/>
            <a:ext cx="7924800" cy="584775"/>
          </a:xfrm>
          <a:prstGeom prst="rect">
            <a:avLst/>
          </a:prstGeom>
          <a:noFill/>
          <a:ln w="9525">
            <a:noFill/>
            <a:miter lim="800000"/>
            <a:headEnd/>
            <a:tailEnd/>
          </a:ln>
        </p:spPr>
        <p:txBody>
          <a:bodyPr wrap="square">
            <a:spAutoFit/>
          </a:bodyPr>
          <a:lstStyle/>
          <a:p>
            <a:pPr algn="ctr"/>
            <a:r>
              <a:rPr lang="en-US" sz="3200" dirty="0" smtClean="0">
                <a:latin typeface="Calibri" pitchFamily="34" charset="0"/>
              </a:rPr>
              <a:t>Instant Sale on Deferred Payment</a:t>
            </a:r>
            <a:endParaRPr lang="en-US" sz="3200" dirty="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59"/>
          <p:cNvGraphicFramePr>
            <a:graphicFrameLocks/>
          </p:cNvGraphicFramePr>
          <p:nvPr/>
        </p:nvGraphicFramePr>
        <p:xfrm>
          <a:off x="755650" y="1951038"/>
          <a:ext cx="7242175" cy="4614228"/>
        </p:xfrm>
        <a:graphic>
          <a:graphicData uri="http://schemas.openxmlformats.org/drawingml/2006/table">
            <a:tbl>
              <a:tblPr/>
              <a:tblGrid>
                <a:gridCol w="3621088"/>
                <a:gridCol w="3621087"/>
              </a:tblGrid>
              <a:tr h="11731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Garamond" pitchFamily="18" charset="0"/>
                        </a:rPr>
                        <a:t>Murabaha Transaction is always asset backed.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Garamond" pitchFamily="18" charset="0"/>
                        </a:rPr>
                        <a:t>Asset backing is not prerequisite for Interest bearing loans.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76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Garamond" pitchFamily="18" charset="0"/>
                        </a:rPr>
                        <a:t>It is fixed price contract. Price can not be increased in case of default.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Garamond" pitchFamily="18" charset="0"/>
                        </a:rPr>
                        <a:t>Interest is charged on daily basis from the Customer.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91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Garamond" pitchFamily="18" charset="0"/>
                        </a:rPr>
                        <a:t>It is purely sale and purchase transaction.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Garamond" pitchFamily="18" charset="0"/>
                        </a:rPr>
                        <a:t>It is lending of money and charging of interest.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23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smtClean="0">
                          <a:ln>
                            <a:noFill/>
                          </a:ln>
                          <a:solidFill>
                            <a:schemeClr val="tx1"/>
                          </a:solidFill>
                          <a:effectLst/>
                          <a:latin typeface="Garamond" pitchFamily="18" charset="0"/>
                        </a:rPr>
                        <a:t>Relationship between Bank and Customer is Seller and Buyer.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400" b="0" i="0" u="none" strike="noStrike" cap="none" normalizeH="0" baseline="0" dirty="0" smtClean="0">
                          <a:ln>
                            <a:noFill/>
                          </a:ln>
                          <a:solidFill>
                            <a:schemeClr val="tx1"/>
                          </a:solidFill>
                          <a:effectLst/>
                          <a:latin typeface="Garamond" pitchFamily="18" charset="0"/>
                        </a:rPr>
                        <a:t>Relationship between Bank and Customer is Creditor and Debtor.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Title 2"/>
          <p:cNvSpPr>
            <a:spLocks noGrp="1"/>
          </p:cNvSpPr>
          <p:nvPr>
            <p:ph type="title"/>
          </p:nvPr>
        </p:nvSpPr>
        <p:spPr>
          <a:xfrm>
            <a:off x="457200" y="0"/>
            <a:ext cx="8229600" cy="1143000"/>
          </a:xfrm>
        </p:spPr>
        <p:txBody>
          <a:bodyPr>
            <a:normAutofit fontScale="90000"/>
          </a:bodyPr>
          <a:lstStyle/>
          <a:p>
            <a:r>
              <a:rPr lang="en-US" dirty="0" err="1" smtClean="0"/>
              <a:t>Murabaha</a:t>
            </a:r>
            <a:r>
              <a:rPr lang="en-US" dirty="0" smtClean="0"/>
              <a:t> Vs Interest Bearing Loans</a:t>
            </a:r>
            <a:endParaRPr lang="en-US" dirty="0"/>
          </a:p>
        </p:txBody>
      </p:sp>
      <p:grpSp>
        <p:nvGrpSpPr>
          <p:cNvPr id="5" name="Group 4"/>
          <p:cNvGrpSpPr/>
          <p:nvPr/>
        </p:nvGrpSpPr>
        <p:grpSpPr>
          <a:xfrm>
            <a:off x="5029200" y="1143000"/>
            <a:ext cx="2108894" cy="717846"/>
            <a:chOff x="3098452" y="1478400"/>
            <a:chExt cx="2108894" cy="717846"/>
          </a:xfrm>
          <a:scene3d>
            <a:camera prst="orthographicFront"/>
            <a:lightRig rig="threePt" dir="t">
              <a:rot lat="0" lon="0" rev="7500000"/>
            </a:lightRig>
          </a:scene3d>
        </p:grpSpPr>
        <p:sp>
          <p:nvSpPr>
            <p:cNvPr id="6" name="Rounded Rectangle 5"/>
            <p:cNvSpPr/>
            <p:nvPr/>
          </p:nvSpPr>
          <p:spPr>
            <a:xfrm>
              <a:off x="3098452" y="1478400"/>
              <a:ext cx="2108894" cy="717846"/>
            </a:xfrm>
            <a:prstGeom prst="roundRect">
              <a:avLst>
                <a:gd name="adj" fmla="val 10000"/>
              </a:avLst>
            </a:prstGeom>
            <a:solidFill>
              <a:schemeClr val="tx2"/>
            </a:solidFill>
            <a:sp3d prstMaterial="plastic">
              <a:bevelT w="127000" h="25400" prst="relaxedInset"/>
            </a:sp3d>
          </p:spPr>
          <p:style>
            <a:lnRef idx="0">
              <a:schemeClr val="lt1">
                <a:hueOff val="0"/>
                <a:satOff val="0"/>
                <a:lumOff val="0"/>
                <a:alphaOff val="0"/>
              </a:schemeClr>
            </a:lnRef>
            <a:fillRef idx="3">
              <a:schemeClr val="accent5">
                <a:hueOff val="-2838251"/>
                <a:satOff val="11375"/>
                <a:lumOff val="2465"/>
                <a:alphaOff val="0"/>
              </a:schemeClr>
            </a:fillRef>
            <a:effectRef idx="2">
              <a:schemeClr val="accent5">
                <a:hueOff val="-2838251"/>
                <a:satOff val="11375"/>
                <a:lumOff val="2465"/>
                <a:alphaOff val="0"/>
              </a:schemeClr>
            </a:effectRef>
            <a:fontRef idx="minor">
              <a:schemeClr val="lt1"/>
            </a:fontRef>
          </p:style>
        </p:sp>
        <p:sp>
          <p:nvSpPr>
            <p:cNvPr id="7" name="Rounded Rectangle 4"/>
            <p:cNvSpPr/>
            <p:nvPr/>
          </p:nvSpPr>
          <p:spPr>
            <a:xfrm>
              <a:off x="3119477" y="1499425"/>
              <a:ext cx="2066844" cy="67579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en-US" sz="2800" b="1" i="0" kern="1200" cap="none" spc="0" dirty="0" smtClean="0">
                  <a:ln w="50800"/>
                  <a:effectLst/>
                </a:rPr>
                <a:t>Loans</a:t>
              </a:r>
              <a:endParaRPr lang="en-US" sz="2800" b="1" i="0" kern="1200" cap="none" spc="0" dirty="0">
                <a:ln w="50800"/>
                <a:effectLst/>
              </a:endParaRPr>
            </a:p>
          </p:txBody>
        </p:sp>
      </p:grpSp>
      <p:grpSp>
        <p:nvGrpSpPr>
          <p:cNvPr id="8" name="Group 7"/>
          <p:cNvGrpSpPr/>
          <p:nvPr/>
        </p:nvGrpSpPr>
        <p:grpSpPr>
          <a:xfrm>
            <a:off x="1524000" y="1143000"/>
            <a:ext cx="2108894" cy="717846"/>
            <a:chOff x="3098452" y="1478400"/>
            <a:chExt cx="2108894" cy="717846"/>
          </a:xfrm>
          <a:scene3d>
            <a:camera prst="orthographicFront"/>
            <a:lightRig rig="threePt" dir="t">
              <a:rot lat="0" lon="0" rev="7500000"/>
            </a:lightRig>
          </a:scene3d>
        </p:grpSpPr>
        <p:sp>
          <p:nvSpPr>
            <p:cNvPr id="9" name="Rounded Rectangle 8"/>
            <p:cNvSpPr/>
            <p:nvPr/>
          </p:nvSpPr>
          <p:spPr>
            <a:xfrm>
              <a:off x="3098452" y="1478400"/>
              <a:ext cx="2108894" cy="717846"/>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5">
                <a:hueOff val="-2838251"/>
                <a:satOff val="11375"/>
                <a:lumOff val="2465"/>
                <a:alphaOff val="0"/>
              </a:schemeClr>
            </a:fillRef>
            <a:effectRef idx="2">
              <a:schemeClr val="accent5">
                <a:hueOff val="-2838251"/>
                <a:satOff val="11375"/>
                <a:lumOff val="2465"/>
                <a:alphaOff val="0"/>
              </a:schemeClr>
            </a:effectRef>
            <a:fontRef idx="minor">
              <a:schemeClr val="lt1"/>
            </a:fontRef>
          </p:style>
        </p:sp>
        <p:sp>
          <p:nvSpPr>
            <p:cNvPr id="10" name="Rounded Rectangle 4"/>
            <p:cNvSpPr/>
            <p:nvPr/>
          </p:nvSpPr>
          <p:spPr>
            <a:xfrm>
              <a:off x="3119477" y="1499425"/>
              <a:ext cx="2066844" cy="67579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en-US" sz="2800" b="1" i="0" kern="1200" cap="none" spc="0" smtClean="0">
                  <a:ln w="50800"/>
                  <a:effectLst/>
                </a:rPr>
                <a:t>Murabaha</a:t>
              </a:r>
              <a:endParaRPr lang="en-US" sz="2800" b="1" i="0" kern="1200" cap="none" spc="0" dirty="0">
                <a:ln w="50800"/>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MURABAHA</a:t>
            </a:r>
            <a:endParaRPr lang="en-US" dirty="0"/>
          </a:p>
        </p:txBody>
      </p:sp>
      <p:sp>
        <p:nvSpPr>
          <p:cNvPr id="4" name="Rectangle 3"/>
          <p:cNvSpPr/>
          <p:nvPr/>
        </p:nvSpPr>
        <p:spPr>
          <a:xfrm>
            <a:off x="381000" y="4876800"/>
            <a:ext cx="1447800" cy="12954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dirty="0"/>
              <a:t>VENDOR</a:t>
            </a:r>
          </a:p>
        </p:txBody>
      </p:sp>
      <p:pic>
        <p:nvPicPr>
          <p:cNvPr id="5" name="Picture 4" descr="LOGO-new.jpg"/>
          <p:cNvPicPr>
            <a:picLocks noChangeAspect="1"/>
          </p:cNvPicPr>
          <p:nvPr/>
        </p:nvPicPr>
        <p:blipFill>
          <a:blip r:embed="rId2"/>
          <a:srcRect/>
          <a:stretch>
            <a:fillRect/>
          </a:stretch>
        </p:blipFill>
        <p:spPr bwMode="auto">
          <a:xfrm>
            <a:off x="3810000" y="1300163"/>
            <a:ext cx="2057400" cy="2205037"/>
          </a:xfrm>
          <a:prstGeom prst="rect">
            <a:avLst/>
          </a:prstGeom>
          <a:noFill/>
          <a:ln w="9525">
            <a:solidFill>
              <a:schemeClr val="tx1"/>
            </a:solidFill>
            <a:miter lim="800000"/>
            <a:headEnd/>
            <a:tailEnd/>
          </a:ln>
        </p:spPr>
      </p:pic>
      <p:sp>
        <p:nvSpPr>
          <p:cNvPr id="6" name="Bent Arrow 5"/>
          <p:cNvSpPr/>
          <p:nvPr/>
        </p:nvSpPr>
        <p:spPr>
          <a:xfrm>
            <a:off x="914400" y="1752600"/>
            <a:ext cx="2895600" cy="3124200"/>
          </a:xfrm>
          <a:prstGeom prst="bentArrow">
            <a:avLst/>
          </a:prstGeom>
        </p:spPr>
        <p:style>
          <a:lnRef idx="1">
            <a:schemeClr val="accent5"/>
          </a:lnRef>
          <a:fillRef idx="2">
            <a:schemeClr val="accent5"/>
          </a:fillRef>
          <a:effectRef idx="1">
            <a:schemeClr val="accent5"/>
          </a:effectRef>
          <a:fontRef idx="minor">
            <a:schemeClr val="dk1"/>
          </a:fontRef>
        </p:style>
        <p:txBody>
          <a:bodyPr vert="vert270"/>
          <a:lstStyle/>
          <a:p>
            <a:pPr fontAlgn="auto">
              <a:spcBef>
                <a:spcPts val="0"/>
              </a:spcBef>
              <a:spcAft>
                <a:spcPts val="0"/>
              </a:spcAft>
              <a:defRPr/>
            </a:pPr>
            <a:r>
              <a:rPr lang="en-US" dirty="0">
                <a:solidFill>
                  <a:schemeClr val="tx1"/>
                </a:solidFill>
              </a:rPr>
              <a:t>Buys Product</a:t>
            </a:r>
          </a:p>
        </p:txBody>
      </p:sp>
      <p:sp>
        <p:nvSpPr>
          <p:cNvPr id="7" name="Bent-Up Arrow 6"/>
          <p:cNvSpPr/>
          <p:nvPr/>
        </p:nvSpPr>
        <p:spPr>
          <a:xfrm rot="16200000" flipH="1">
            <a:off x="1905000" y="3429000"/>
            <a:ext cx="2590800" cy="2743200"/>
          </a:xfrm>
          <a:prstGeom prst="bentUpArrow">
            <a:avLst>
              <a:gd name="adj1" fmla="val 25000"/>
              <a:gd name="adj2" fmla="val 17353"/>
              <a:gd name="adj3" fmla="val 27941"/>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dirty="0"/>
              <a:t>Pays Purchase Price </a:t>
            </a:r>
          </a:p>
        </p:txBody>
      </p:sp>
      <p:sp>
        <p:nvSpPr>
          <p:cNvPr id="8" name="Bent Arrow 7"/>
          <p:cNvSpPr/>
          <p:nvPr/>
        </p:nvSpPr>
        <p:spPr>
          <a:xfrm rot="5400000">
            <a:off x="5943600" y="1981200"/>
            <a:ext cx="2667000" cy="2819400"/>
          </a:xfrm>
          <a:prstGeom prst="bentArrow">
            <a:avLst>
              <a:gd name="adj1" fmla="val 25000"/>
              <a:gd name="adj2" fmla="val 25263"/>
              <a:gd name="adj3" fmla="val 25000"/>
              <a:gd name="adj4" fmla="val 44276"/>
            </a:avLst>
          </a:prstGeom>
        </p:spPr>
        <p:style>
          <a:lnRef idx="1">
            <a:schemeClr val="accent5"/>
          </a:lnRef>
          <a:fillRef idx="2">
            <a:schemeClr val="accent5"/>
          </a:fillRef>
          <a:effectRef idx="1">
            <a:schemeClr val="accent5"/>
          </a:effectRef>
          <a:fontRef idx="minor">
            <a:schemeClr val="dk1"/>
          </a:fontRef>
        </p:style>
        <p:txBody>
          <a:bodyPr vert="vert270"/>
          <a:lstStyle/>
          <a:p>
            <a:pPr fontAlgn="auto">
              <a:spcBef>
                <a:spcPts val="0"/>
              </a:spcBef>
              <a:spcAft>
                <a:spcPts val="0"/>
              </a:spcAft>
              <a:defRPr/>
            </a:pPr>
            <a:r>
              <a:rPr lang="en-US" dirty="0">
                <a:solidFill>
                  <a:schemeClr val="tx1"/>
                </a:solidFill>
              </a:rPr>
              <a:t>Sells Product at Purchase Price Plus Profit Margin</a:t>
            </a:r>
          </a:p>
        </p:txBody>
      </p:sp>
      <p:sp>
        <p:nvSpPr>
          <p:cNvPr id="9" name="Bent-Up Arrow 8"/>
          <p:cNvSpPr/>
          <p:nvPr/>
        </p:nvSpPr>
        <p:spPr>
          <a:xfrm flipH="1">
            <a:off x="4648200" y="3505200"/>
            <a:ext cx="2438400" cy="2743200"/>
          </a:xfrm>
          <a:prstGeom prst="bentUpArrow">
            <a:avLst>
              <a:gd name="adj1" fmla="val 25000"/>
              <a:gd name="adj2" fmla="val 17353"/>
              <a:gd name="adj3" fmla="val 27941"/>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dirty="0"/>
              <a:t>Pays on Deferred (Installments) Basis</a:t>
            </a:r>
          </a:p>
        </p:txBody>
      </p:sp>
      <p:sp>
        <p:nvSpPr>
          <p:cNvPr id="10" name="Smiley Face 9"/>
          <p:cNvSpPr/>
          <p:nvPr/>
        </p:nvSpPr>
        <p:spPr>
          <a:xfrm>
            <a:off x="6858000" y="4724400"/>
            <a:ext cx="1905000" cy="1828800"/>
          </a:xfrm>
          <a:prstGeom prst="smileyFace">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en-US" dirty="0" smtClean="0"/>
              <a:t>CUSTOMER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0">
                                            <p:bg/>
                                          </p:spTgt>
                                        </p:tgtEl>
                                        <p:attrNameLst>
                                          <p:attrName>style.visibility</p:attrName>
                                        </p:attrNameLst>
                                      </p:cBhvr>
                                      <p:to>
                                        <p:strVal val="visible"/>
                                      </p:to>
                                    </p:set>
                                    <p:animEffect transition="in" filter="wipe(down)">
                                      <p:cBhvr>
                                        <p:cTn id="15" dur="500"/>
                                        <p:tgtEl>
                                          <p:spTgt spid="10">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
                                            <p:txEl>
                                              <p:pRg st="0" end="0"/>
                                            </p:txEl>
                                          </p:spTgt>
                                        </p:tgtEl>
                                        <p:attrNameLst>
                                          <p:attrName>style.visibility</p:attrName>
                                        </p:attrNameLst>
                                      </p:cBhvr>
                                      <p:to>
                                        <p:strVal val="visible"/>
                                      </p:to>
                                    </p:set>
                                    <p:animEffect transition="in" filter="wipe(down)">
                                      <p:cBhvr>
                                        <p:cTn id="18" dur="500"/>
                                        <p:tgtEl>
                                          <p:spTgt spid="10">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7">
                                            <p:bg/>
                                          </p:spTgt>
                                        </p:tgtEl>
                                        <p:attrNameLst>
                                          <p:attrName>style.visibility</p:attrName>
                                        </p:attrNameLst>
                                      </p:cBhvr>
                                      <p:to>
                                        <p:strVal val="visible"/>
                                      </p:to>
                                    </p:set>
                                    <p:animEffect transition="in" filter="wipe(down)">
                                      <p:cBhvr>
                                        <p:cTn id="29" dur="500"/>
                                        <p:tgtEl>
                                          <p:spTgt spid="7">
                                            <p:bg/>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wipe(down)">
                                      <p:cBhvr>
                                        <p:cTn id="32" dur="5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6">
                                            <p:bg/>
                                          </p:spTgt>
                                        </p:tgtEl>
                                        <p:attrNameLst>
                                          <p:attrName>style.visibility</p:attrName>
                                        </p:attrNameLst>
                                      </p:cBhvr>
                                      <p:to>
                                        <p:strVal val="visible"/>
                                      </p:to>
                                    </p:set>
                                    <p:animEffect transition="in" filter="wipe(down)">
                                      <p:cBhvr>
                                        <p:cTn id="37" dur="500"/>
                                        <p:tgtEl>
                                          <p:spTgt spid="6">
                                            <p:bg/>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Effect transition="in" filter="wipe(down)">
                                      <p:cBhvr>
                                        <p:cTn id="40" dur="500"/>
                                        <p:tgtEl>
                                          <p:spTgt spid="6">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8">
                                            <p:bg/>
                                          </p:spTgt>
                                        </p:tgtEl>
                                        <p:attrNameLst>
                                          <p:attrName>style.visibility</p:attrName>
                                        </p:attrNameLst>
                                      </p:cBhvr>
                                      <p:to>
                                        <p:strVal val="visible"/>
                                      </p:to>
                                    </p:set>
                                    <p:animEffect transition="in" filter="wipe(down)">
                                      <p:cBhvr>
                                        <p:cTn id="45" dur="500"/>
                                        <p:tgtEl>
                                          <p:spTgt spid="8">
                                            <p:bg/>
                                          </p:spTgt>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8">
                                            <p:txEl>
                                              <p:pRg st="0" end="0"/>
                                            </p:txEl>
                                          </p:spTgt>
                                        </p:tgtEl>
                                        <p:attrNameLst>
                                          <p:attrName>style.visibility</p:attrName>
                                        </p:attrNameLst>
                                      </p:cBhvr>
                                      <p:to>
                                        <p:strVal val="visible"/>
                                      </p:to>
                                    </p:set>
                                    <p:animEffect transition="in" filter="wipe(down)">
                                      <p:cBhvr>
                                        <p:cTn id="48" dur="500"/>
                                        <p:tgtEl>
                                          <p:spTgt spid="8">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9">
                                            <p:bg/>
                                          </p:spTgt>
                                        </p:tgtEl>
                                        <p:attrNameLst>
                                          <p:attrName>style.visibility</p:attrName>
                                        </p:attrNameLst>
                                      </p:cBhvr>
                                      <p:to>
                                        <p:strVal val="visible"/>
                                      </p:to>
                                    </p:set>
                                    <p:animEffect transition="in" filter="wipe(down)">
                                      <p:cBhvr>
                                        <p:cTn id="53" dur="500"/>
                                        <p:tgtEl>
                                          <p:spTgt spid="9">
                                            <p:bg/>
                                          </p:spTgt>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9">
                                            <p:txEl>
                                              <p:pRg st="0" end="0"/>
                                            </p:txEl>
                                          </p:spTgt>
                                        </p:tgtEl>
                                        <p:attrNameLst>
                                          <p:attrName>style.visibility</p:attrName>
                                        </p:attrNameLst>
                                      </p:cBhvr>
                                      <p:to>
                                        <p:strVal val="visible"/>
                                      </p:to>
                                    </p:set>
                                    <p:animEffect transition="in" filter="wipe(down)">
                                      <p:cBhvr>
                                        <p:cTn id="56"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6" grpId="0" build="allAtOnce" animBg="1"/>
      <p:bldP spid="7" grpId="0" build="allAtOnce" animBg="1"/>
      <p:bldP spid="8" grpId="0" build="allAtOnce" animBg="1"/>
      <p:bldP spid="9" grpId="0" build="allAtOnce" animBg="1"/>
      <p:bldP spid="10" grpId="0" build="allAtOnce"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Sala’m</a:t>
            </a:r>
            <a:endParaRPr lang="en-US" dirty="0"/>
          </a:p>
        </p:txBody>
      </p:sp>
      <p:sp>
        <p:nvSpPr>
          <p:cNvPr id="3" name="Content Placeholder 2"/>
          <p:cNvSpPr>
            <a:spLocks noGrp="1"/>
          </p:cNvSpPr>
          <p:nvPr>
            <p:ph idx="1"/>
          </p:nvPr>
        </p:nvSpPr>
        <p:spPr>
          <a:xfrm>
            <a:off x="457200" y="1600201"/>
            <a:ext cx="8229600" cy="2819400"/>
          </a:xfrm>
        </p:spPr>
        <p:txBody>
          <a:bodyPr/>
          <a:lstStyle/>
          <a:p>
            <a:pPr>
              <a:buNone/>
            </a:pPr>
            <a:r>
              <a:rPr lang="en-US" dirty="0" smtClean="0">
                <a:latin typeface="Calibri" pitchFamily="34" charset="0"/>
              </a:rPr>
              <a:t>	</a:t>
            </a:r>
            <a:r>
              <a:rPr lang="en-US" dirty="0" err="1" smtClean="0">
                <a:latin typeface="Calibri" pitchFamily="34" charset="0"/>
              </a:rPr>
              <a:t>Sala’m</a:t>
            </a:r>
            <a:r>
              <a:rPr lang="en-US" dirty="0" smtClean="0">
                <a:latin typeface="Calibri" pitchFamily="34" charset="0"/>
              </a:rPr>
              <a:t> was permitted to facilitate the poor farmers and Traders  who needed money to cultivate their crops or buy items in overseas/foreign lands  in order to sell them afterwards.</a:t>
            </a:r>
          </a:p>
        </p:txBody>
      </p:sp>
      <p:sp>
        <p:nvSpPr>
          <p:cNvPr id="4" name="Rectangle 3"/>
          <p:cNvSpPr/>
          <p:nvPr/>
        </p:nvSpPr>
        <p:spPr>
          <a:xfrm>
            <a:off x="0" y="1"/>
            <a:ext cx="769121" cy="6857999"/>
          </a:xfrm>
          <a:prstGeom prst="rect">
            <a:avLst/>
          </a:prstGeom>
          <a:noFill/>
        </p:spPr>
        <p:txBody>
          <a:bodyPr vert="wordArtVert">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en-US" sz="3200" b="1" dirty="0">
                <a:ln/>
                <a:solidFill>
                  <a:schemeClr val="accent3"/>
                </a:solidFill>
                <a:latin typeface="+mn-lt"/>
              </a:rPr>
              <a:t>TRADE BASED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68362"/>
          </a:xfrm>
        </p:spPr>
        <p:txBody>
          <a:bodyPr/>
          <a:lstStyle/>
          <a:p>
            <a:r>
              <a:rPr lang="en-US" b="1" dirty="0" smtClean="0"/>
              <a:t>RIBA (Interest)</a:t>
            </a:r>
            <a:endParaRPr lang="en-US" sz="2000" dirty="0"/>
          </a:p>
        </p:txBody>
      </p:sp>
      <p:sp>
        <p:nvSpPr>
          <p:cNvPr id="5" name="TextBox 4"/>
          <p:cNvSpPr txBox="1"/>
          <p:nvPr/>
        </p:nvSpPr>
        <p:spPr>
          <a:xfrm>
            <a:off x="152400" y="1915180"/>
            <a:ext cx="8610600" cy="523220"/>
          </a:xfrm>
          <a:prstGeom prst="rect">
            <a:avLst/>
          </a:prstGeom>
          <a:noFill/>
        </p:spPr>
        <p:txBody>
          <a:bodyPr wrap="square" rtlCol="0">
            <a:spAutoFit/>
          </a:bodyPr>
          <a:lstStyle/>
          <a:p>
            <a:pPr algn="r"/>
            <a:r>
              <a:rPr lang="ar-AE" sz="2800" b="1" dirty="0" smtClean="0">
                <a:solidFill>
                  <a:schemeClr val="accent3">
                    <a:lumMod val="75000"/>
                  </a:schemeClr>
                </a:solidFill>
              </a:rPr>
              <a:t>[ذَلِكَ بِأَنَّهُمْ قَالُواْ إِنَّمَا الْبَيْعُ مِثْلُ الرِّبَواْ وَأَحَلَّ اللَّهُ الْبَيْعَ وَحَرَّمَ الرِّبَواْ]</a:t>
            </a:r>
            <a:endParaRPr lang="en-US" sz="2800" b="1" dirty="0">
              <a:solidFill>
                <a:schemeClr val="accent3">
                  <a:lumMod val="75000"/>
                </a:schemeClr>
              </a:solidFill>
            </a:endParaRPr>
          </a:p>
        </p:txBody>
      </p:sp>
      <p:sp>
        <p:nvSpPr>
          <p:cNvPr id="6" name="TextBox 5"/>
          <p:cNvSpPr txBox="1"/>
          <p:nvPr/>
        </p:nvSpPr>
        <p:spPr>
          <a:xfrm>
            <a:off x="228600" y="3415605"/>
            <a:ext cx="8610600" cy="1384995"/>
          </a:xfrm>
          <a:prstGeom prst="rect">
            <a:avLst/>
          </a:prstGeom>
          <a:noFill/>
        </p:spPr>
        <p:txBody>
          <a:bodyPr wrap="square" rtlCol="0">
            <a:spAutoFit/>
          </a:bodyPr>
          <a:lstStyle/>
          <a:p>
            <a:pPr algn="ctr"/>
            <a:r>
              <a:rPr lang="en-US" sz="2800" dirty="0" smtClean="0"/>
              <a:t>(That is because they say: "Trading is only like </a:t>
            </a:r>
            <a:r>
              <a:rPr lang="en-US" sz="2800" dirty="0" err="1" smtClean="0"/>
              <a:t>Riba</a:t>
            </a:r>
            <a:r>
              <a:rPr lang="en-US" sz="2800" dirty="0" smtClean="0"/>
              <a:t>,'' whereas </a:t>
            </a:r>
            <a:r>
              <a:rPr lang="en-US" sz="2800" b="1" dirty="0" smtClean="0"/>
              <a:t>Allah has permitted trading and forbidden </a:t>
            </a:r>
            <a:r>
              <a:rPr lang="en-US" sz="2800" b="1" dirty="0" err="1" smtClean="0"/>
              <a:t>Riba</a:t>
            </a:r>
            <a:r>
              <a:rPr lang="en-US" sz="2800" dirty="0" smtClean="0"/>
              <a:t>)</a:t>
            </a:r>
            <a:endParaRPr lang="en-US" sz="2800" dirty="0"/>
          </a:p>
        </p:txBody>
      </p:sp>
      <p:sp>
        <p:nvSpPr>
          <p:cNvPr id="9" name="TextBox 8"/>
          <p:cNvSpPr txBox="1"/>
          <p:nvPr/>
        </p:nvSpPr>
        <p:spPr>
          <a:xfrm>
            <a:off x="381000" y="4572000"/>
            <a:ext cx="184731" cy="369332"/>
          </a:xfrm>
          <a:prstGeom prst="rect">
            <a:avLst/>
          </a:prstGeom>
          <a:noFill/>
        </p:spPr>
        <p:txBody>
          <a:bodyPr wrap="none" rtlCol="0">
            <a:spAutoFit/>
          </a:bodyPr>
          <a:lstStyle/>
          <a:p>
            <a:pPr algn="just"/>
            <a:endParaRPr lang="en-US" dirty="0"/>
          </a:p>
        </p:txBody>
      </p:sp>
      <p:sp>
        <p:nvSpPr>
          <p:cNvPr id="13" name="TextBox 12"/>
          <p:cNvSpPr txBox="1"/>
          <p:nvPr/>
        </p:nvSpPr>
        <p:spPr>
          <a:xfrm>
            <a:off x="6096000" y="5943600"/>
            <a:ext cx="2514600" cy="338554"/>
          </a:xfrm>
          <a:prstGeom prst="rect">
            <a:avLst/>
          </a:prstGeom>
          <a:noFill/>
        </p:spPr>
        <p:txBody>
          <a:bodyPr wrap="square" rtlCol="0">
            <a:spAutoFit/>
          </a:bodyPr>
          <a:lstStyle/>
          <a:p>
            <a:r>
              <a:rPr lang="en-US" sz="1600" dirty="0" smtClean="0"/>
              <a:t>(</a:t>
            </a:r>
            <a:r>
              <a:rPr lang="en-US" sz="1600" dirty="0" err="1" smtClean="0"/>
              <a:t>Surah</a:t>
            </a:r>
            <a:r>
              <a:rPr lang="en-US" sz="1600" dirty="0" smtClean="0"/>
              <a:t> Al-</a:t>
            </a:r>
            <a:r>
              <a:rPr lang="en-US" sz="1600" dirty="0" err="1" smtClean="0"/>
              <a:t>Baqarah</a:t>
            </a:r>
            <a:r>
              <a:rPr lang="en-US" sz="1600" dirty="0" smtClean="0"/>
              <a:t> :275)</a:t>
            </a:r>
            <a:endParaRPr lang="en-US"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a:spLocks noChangeArrowheads="1"/>
          </p:cNvSpPr>
          <p:nvPr/>
        </p:nvSpPr>
        <p:spPr bwMode="auto">
          <a:xfrm>
            <a:off x="1104900" y="152400"/>
            <a:ext cx="6934200" cy="1016000"/>
          </a:xfrm>
          <a:prstGeom prst="rect">
            <a:avLst/>
          </a:prstGeom>
          <a:noFill/>
          <a:ln w="9525">
            <a:noFill/>
            <a:miter lim="800000"/>
            <a:headEnd/>
            <a:tailEnd/>
          </a:ln>
        </p:spPr>
        <p:txBody>
          <a:bodyPr>
            <a:spAutoFit/>
          </a:bodyPr>
          <a:lstStyle/>
          <a:p>
            <a:pPr algn="ctr"/>
            <a:r>
              <a:rPr lang="en-US" sz="6000" b="1" dirty="0" err="1" smtClean="0">
                <a:latin typeface="Book Antiqua" pitchFamily="18" charset="0"/>
              </a:rPr>
              <a:t>Sal`m</a:t>
            </a:r>
            <a:endParaRPr lang="en-US" sz="6000" b="1" dirty="0">
              <a:latin typeface="Book Antiqua" pitchFamily="18" charset="0"/>
            </a:endParaRPr>
          </a:p>
        </p:txBody>
      </p:sp>
      <p:sp>
        <p:nvSpPr>
          <p:cNvPr id="5" name="TextBox 3"/>
          <p:cNvSpPr txBox="1">
            <a:spLocks noChangeArrowheads="1"/>
          </p:cNvSpPr>
          <p:nvPr/>
        </p:nvSpPr>
        <p:spPr bwMode="auto">
          <a:xfrm>
            <a:off x="1409700" y="1066800"/>
            <a:ext cx="6324600" cy="400110"/>
          </a:xfrm>
          <a:prstGeom prst="rect">
            <a:avLst/>
          </a:prstGeom>
          <a:noFill/>
          <a:ln w="9525">
            <a:noFill/>
            <a:miter lim="800000"/>
            <a:headEnd/>
            <a:tailEnd/>
          </a:ln>
        </p:spPr>
        <p:txBody>
          <a:bodyPr>
            <a:spAutoFit/>
          </a:bodyPr>
          <a:lstStyle/>
          <a:p>
            <a:pPr algn="ctr"/>
            <a:r>
              <a:rPr lang="en-US" sz="2000" i="1" dirty="0">
                <a:latin typeface="Calibri" pitchFamily="34" charset="0"/>
              </a:rPr>
              <a:t>Advance Payment against Deferred sale</a:t>
            </a:r>
          </a:p>
        </p:txBody>
      </p:sp>
      <p:pic>
        <p:nvPicPr>
          <p:cNvPr id="6" name="Picture 5" descr="LOGO-new.jpg"/>
          <p:cNvPicPr>
            <a:picLocks noChangeAspect="1"/>
          </p:cNvPicPr>
          <p:nvPr/>
        </p:nvPicPr>
        <p:blipFill>
          <a:blip r:embed="rId2"/>
          <a:srcRect/>
          <a:stretch>
            <a:fillRect/>
          </a:stretch>
        </p:blipFill>
        <p:spPr bwMode="auto">
          <a:xfrm>
            <a:off x="685800" y="2057400"/>
            <a:ext cx="2057400" cy="2205038"/>
          </a:xfrm>
          <a:prstGeom prst="rect">
            <a:avLst/>
          </a:prstGeom>
          <a:noFill/>
          <a:ln w="9525">
            <a:solidFill>
              <a:schemeClr val="tx1"/>
            </a:solidFill>
            <a:miter lim="800000"/>
            <a:headEnd/>
            <a:tailEnd/>
          </a:ln>
        </p:spPr>
      </p:pic>
      <p:sp>
        <p:nvSpPr>
          <p:cNvPr id="7" name="Left Arrow 6"/>
          <p:cNvSpPr/>
          <p:nvPr/>
        </p:nvSpPr>
        <p:spPr>
          <a:xfrm>
            <a:off x="2743200" y="3581400"/>
            <a:ext cx="4038600" cy="1143000"/>
          </a:xfrm>
          <a:prstGeom prst="leftArrow">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DELIVER GOODS AFTER </a:t>
            </a:r>
            <a:r>
              <a:rPr lang="en-US" dirty="0" smtClean="0"/>
              <a:t>MANUFACTURING/FARMING</a:t>
            </a:r>
            <a:endParaRPr lang="en-US" dirty="0"/>
          </a:p>
        </p:txBody>
      </p:sp>
      <p:sp>
        <p:nvSpPr>
          <p:cNvPr id="8" name="Right Arrow 7"/>
          <p:cNvSpPr/>
          <p:nvPr/>
        </p:nvSpPr>
        <p:spPr>
          <a:xfrm>
            <a:off x="2743200" y="2209800"/>
            <a:ext cx="3962400" cy="1447800"/>
          </a:xfrm>
          <a:prstGeom prst="rightArrow">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en-US" dirty="0"/>
              <a:t>PAYS  PURCHASE PRICE OF GOODS BEFORE </a:t>
            </a:r>
            <a:r>
              <a:rPr lang="en-US" dirty="0" smtClean="0"/>
              <a:t>MANUFACTURING/FARMING</a:t>
            </a:r>
            <a:endParaRPr lang="en-US" dirty="0"/>
          </a:p>
        </p:txBody>
      </p:sp>
      <p:sp>
        <p:nvSpPr>
          <p:cNvPr id="9" name="Cloud 8"/>
          <p:cNvSpPr/>
          <p:nvPr/>
        </p:nvSpPr>
        <p:spPr>
          <a:xfrm>
            <a:off x="3505200" y="4648200"/>
            <a:ext cx="3276600" cy="1981200"/>
          </a:xfrm>
          <a:prstGeom prst="cloud">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dirty="0"/>
              <a:t>THIRD PARTY / OPEN MARKET</a:t>
            </a:r>
          </a:p>
        </p:txBody>
      </p:sp>
      <p:sp>
        <p:nvSpPr>
          <p:cNvPr id="10" name="Bent-Up Arrow 9"/>
          <p:cNvSpPr/>
          <p:nvPr/>
        </p:nvSpPr>
        <p:spPr>
          <a:xfrm rot="5400000">
            <a:off x="1276350" y="3905250"/>
            <a:ext cx="1828800" cy="2552700"/>
          </a:xfrm>
          <a:prstGeom prst="bentUpArrow">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SELL GOODS AT PROFIT</a:t>
            </a:r>
          </a:p>
        </p:txBody>
      </p:sp>
      <p:sp>
        <p:nvSpPr>
          <p:cNvPr id="12" name="Smiley Face 11"/>
          <p:cNvSpPr/>
          <p:nvPr/>
        </p:nvSpPr>
        <p:spPr>
          <a:xfrm>
            <a:off x="6400800" y="2590800"/>
            <a:ext cx="2514600" cy="2133600"/>
          </a:xfrm>
          <a:prstGeom prst="smileyFace">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en-US" dirty="0" smtClean="0"/>
              <a:t>MANUFACTURER/FARMER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bg/>
                                          </p:spTgt>
                                        </p:tgtEl>
                                        <p:attrNameLst>
                                          <p:attrName>style.visibility</p:attrName>
                                        </p:attrNameLst>
                                      </p:cBhvr>
                                      <p:to>
                                        <p:strVal val="visible"/>
                                      </p:to>
                                    </p:set>
                                    <p:animEffect transition="in" filter="fade">
                                      <p:cBhvr>
                                        <p:cTn id="7" dur="500"/>
                                        <p:tgtEl>
                                          <p:spTgt spid="1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fade">
                                      <p:cBhvr>
                                        <p:cTn id="10" dur="500"/>
                                        <p:tgtEl>
                                          <p:spTgt spid="1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bg/>
                                          </p:spTgt>
                                        </p:tgtEl>
                                        <p:attrNameLst>
                                          <p:attrName>style.visibility</p:attrName>
                                        </p:attrNameLst>
                                      </p:cBhvr>
                                      <p:to>
                                        <p:strVal val="visible"/>
                                      </p:to>
                                    </p:set>
                                    <p:animEffect transition="in" filter="fade">
                                      <p:cBhvr>
                                        <p:cTn id="15" dur="500"/>
                                        <p:tgtEl>
                                          <p:spTgt spid="9">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fade">
                                      <p:cBhvr>
                                        <p:cTn id="18" dur="500"/>
                                        <p:tgtEl>
                                          <p:spTgt spid="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8">
                                            <p:bg/>
                                          </p:spTgt>
                                        </p:tgtEl>
                                        <p:attrNameLst>
                                          <p:attrName>style.visibility</p:attrName>
                                        </p:attrNameLst>
                                      </p:cBhvr>
                                      <p:to>
                                        <p:strVal val="visible"/>
                                      </p:to>
                                    </p:set>
                                    <p:animEffect transition="in" filter="wipe(left)">
                                      <p:cBhvr>
                                        <p:cTn id="29" dur="500"/>
                                        <p:tgtEl>
                                          <p:spTgt spid="8">
                                            <p:bg/>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wipe(left)">
                                      <p:cBhvr>
                                        <p:cTn id="32" dur="5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7">
                                            <p:bg/>
                                          </p:spTgt>
                                        </p:tgtEl>
                                        <p:attrNameLst>
                                          <p:attrName>style.visibility</p:attrName>
                                        </p:attrNameLst>
                                      </p:cBhvr>
                                      <p:to>
                                        <p:strVal val="visible"/>
                                      </p:to>
                                    </p:set>
                                    <p:animEffect transition="in" filter="wipe(right)">
                                      <p:cBhvr>
                                        <p:cTn id="37" dur="500"/>
                                        <p:tgtEl>
                                          <p:spTgt spid="7">
                                            <p:bg/>
                                          </p:spTgt>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7">
                                            <p:txEl>
                                              <p:pRg st="0" end="0"/>
                                            </p:txEl>
                                          </p:spTgt>
                                        </p:tgtEl>
                                        <p:attrNameLst>
                                          <p:attrName>style.visibility</p:attrName>
                                        </p:attrNameLst>
                                      </p:cBhvr>
                                      <p:to>
                                        <p:strVal val="visible"/>
                                      </p:to>
                                    </p:set>
                                    <p:animEffect transition="in" filter="wipe(right)">
                                      <p:cBhvr>
                                        <p:cTn id="40" dur="500"/>
                                        <p:tgtEl>
                                          <p:spTgt spid="7">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10">
                                            <p:bg/>
                                          </p:spTgt>
                                        </p:tgtEl>
                                        <p:attrNameLst>
                                          <p:attrName>style.visibility</p:attrName>
                                        </p:attrNameLst>
                                      </p:cBhvr>
                                      <p:to>
                                        <p:strVal val="visible"/>
                                      </p:to>
                                    </p:set>
                                    <p:animEffect transition="in" filter="wipe(left)">
                                      <p:cBhvr>
                                        <p:cTn id="45" dur="500"/>
                                        <p:tgtEl>
                                          <p:spTgt spid="10">
                                            <p:bg/>
                                          </p:spTgt>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10">
                                            <p:txEl>
                                              <p:pRg st="0" end="0"/>
                                            </p:txEl>
                                          </p:spTgt>
                                        </p:tgtEl>
                                        <p:attrNameLst>
                                          <p:attrName>style.visibility</p:attrName>
                                        </p:attrNameLst>
                                      </p:cBhvr>
                                      <p:to>
                                        <p:strVal val="visible"/>
                                      </p:to>
                                    </p:set>
                                    <p:animEffect transition="in" filter="wipe(left)">
                                      <p:cBhvr>
                                        <p:cTn id="48"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8" grpId="0" build="allAtOnce" animBg="1"/>
      <p:bldP spid="9" grpId="0" build="allAtOnce" animBg="1"/>
      <p:bldP spid="10" grpId="0" build="allAtOnce" animBg="1"/>
      <p:bldP spid="12" grpId="0" build="allAtOnce"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Istisna</a:t>
            </a:r>
            <a:endParaRPr lang="en-US" dirty="0"/>
          </a:p>
        </p:txBody>
      </p:sp>
      <p:sp>
        <p:nvSpPr>
          <p:cNvPr id="3" name="Content Placeholder 2"/>
          <p:cNvSpPr>
            <a:spLocks noGrp="1"/>
          </p:cNvSpPr>
          <p:nvPr>
            <p:ph idx="1"/>
          </p:nvPr>
        </p:nvSpPr>
        <p:spPr>
          <a:xfrm>
            <a:off x="838200" y="1600201"/>
            <a:ext cx="8077200" cy="2971800"/>
          </a:xfrm>
        </p:spPr>
        <p:txBody>
          <a:bodyPr>
            <a:normAutofit lnSpcReduction="10000"/>
          </a:bodyPr>
          <a:lstStyle/>
          <a:p>
            <a:pPr eaLnBrk="0" fontAlgn="base" hangingPunct="0">
              <a:spcAft>
                <a:spcPct val="0"/>
              </a:spcAft>
              <a:defRPr/>
            </a:pPr>
            <a:r>
              <a:rPr lang="en-US" dirty="0" smtClean="0">
                <a:latin typeface="Garamond" pitchFamily="18" charset="0"/>
              </a:rPr>
              <a:t>It is an order to the producer or manufacturer  to produce/manufacture a specific commodity for the purchaser. </a:t>
            </a:r>
          </a:p>
          <a:p>
            <a:pPr lvl="0" eaLnBrk="0" fontAlgn="base" hangingPunct="0">
              <a:spcAft>
                <a:spcPct val="0"/>
              </a:spcAft>
              <a:buNone/>
              <a:defRPr/>
            </a:pPr>
            <a:endParaRPr lang="en-US" dirty="0" smtClean="0">
              <a:latin typeface="Garamond" pitchFamily="18" charset="0"/>
            </a:endParaRPr>
          </a:p>
          <a:p>
            <a:pPr eaLnBrk="0" fontAlgn="base" hangingPunct="0">
              <a:spcAft>
                <a:spcPct val="0"/>
              </a:spcAft>
              <a:defRPr/>
            </a:pPr>
            <a:r>
              <a:rPr lang="en-US" dirty="0" err="1" smtClean="0">
                <a:latin typeface="Garamond" pitchFamily="18" charset="0"/>
              </a:rPr>
              <a:t>Istisna</a:t>
            </a:r>
            <a:r>
              <a:rPr lang="en-US" dirty="0" smtClean="0">
                <a:latin typeface="Garamond" pitchFamily="18" charset="0"/>
              </a:rPr>
              <a:t> is also a particular kind of sale which is executed before the Asset come in to existence.</a:t>
            </a:r>
          </a:p>
        </p:txBody>
      </p:sp>
      <p:sp>
        <p:nvSpPr>
          <p:cNvPr id="4" name="Rectangle 3"/>
          <p:cNvSpPr/>
          <p:nvPr/>
        </p:nvSpPr>
        <p:spPr>
          <a:xfrm>
            <a:off x="0" y="1"/>
            <a:ext cx="769121" cy="6857999"/>
          </a:xfrm>
          <a:prstGeom prst="rect">
            <a:avLst/>
          </a:prstGeom>
          <a:noFill/>
        </p:spPr>
        <p:txBody>
          <a:bodyPr vert="wordArtVert">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en-US" sz="3200" b="1" dirty="0">
                <a:ln/>
                <a:solidFill>
                  <a:schemeClr val="accent3"/>
                </a:solidFill>
                <a:latin typeface="+mn-lt"/>
              </a:rPr>
              <a:t>TRADE BASED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new.jpg"/>
          <p:cNvPicPr>
            <a:picLocks noChangeAspect="1"/>
          </p:cNvPicPr>
          <p:nvPr/>
        </p:nvPicPr>
        <p:blipFill>
          <a:blip r:embed="rId2"/>
          <a:srcRect/>
          <a:stretch>
            <a:fillRect/>
          </a:stretch>
        </p:blipFill>
        <p:spPr bwMode="auto">
          <a:xfrm>
            <a:off x="685800" y="2057400"/>
            <a:ext cx="2057400" cy="2205038"/>
          </a:xfrm>
          <a:prstGeom prst="rect">
            <a:avLst/>
          </a:prstGeom>
          <a:noFill/>
          <a:ln w="9525">
            <a:solidFill>
              <a:schemeClr val="tx1"/>
            </a:solidFill>
            <a:miter lim="800000"/>
            <a:headEnd/>
            <a:tailEnd/>
          </a:ln>
        </p:spPr>
      </p:pic>
      <p:sp>
        <p:nvSpPr>
          <p:cNvPr id="5" name="Left Arrow 4"/>
          <p:cNvSpPr/>
          <p:nvPr/>
        </p:nvSpPr>
        <p:spPr>
          <a:xfrm>
            <a:off x="2743200" y="3581400"/>
            <a:ext cx="4038600" cy="1143000"/>
          </a:xfrm>
          <a:prstGeom prst="leftArrow">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DELIVER GOODS AFTER COMPLETION</a:t>
            </a:r>
          </a:p>
        </p:txBody>
      </p:sp>
      <p:sp>
        <p:nvSpPr>
          <p:cNvPr id="6" name="Right Arrow 5"/>
          <p:cNvSpPr/>
          <p:nvPr/>
        </p:nvSpPr>
        <p:spPr>
          <a:xfrm>
            <a:off x="2819400" y="2133600"/>
            <a:ext cx="3886200" cy="1676400"/>
          </a:xfrm>
          <a:prstGeom prst="rightArrow">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en-US" dirty="0"/>
              <a:t>PAYS  PARTIAL PURCHASE PRICE OF GOODS alongside Production (Progressively)</a:t>
            </a:r>
          </a:p>
        </p:txBody>
      </p:sp>
      <p:sp>
        <p:nvSpPr>
          <p:cNvPr id="7" name="Cloud 6"/>
          <p:cNvSpPr/>
          <p:nvPr/>
        </p:nvSpPr>
        <p:spPr>
          <a:xfrm>
            <a:off x="3505200" y="4648200"/>
            <a:ext cx="3276600" cy="1981200"/>
          </a:xfrm>
          <a:prstGeom prst="cloud">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dirty="0"/>
              <a:t>THIRD PARTY / OPEN MARKET</a:t>
            </a:r>
          </a:p>
        </p:txBody>
      </p:sp>
      <p:sp>
        <p:nvSpPr>
          <p:cNvPr id="8" name="Bent-Up Arrow 7"/>
          <p:cNvSpPr/>
          <p:nvPr/>
        </p:nvSpPr>
        <p:spPr>
          <a:xfrm rot="5400000">
            <a:off x="1276350" y="3905250"/>
            <a:ext cx="1828800" cy="2552700"/>
          </a:xfrm>
          <a:prstGeom prst="bentUpArrow">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SELL GOODS AT PROFIT</a:t>
            </a:r>
          </a:p>
        </p:txBody>
      </p:sp>
      <p:sp>
        <p:nvSpPr>
          <p:cNvPr id="10" name="TextBox 9"/>
          <p:cNvSpPr txBox="1">
            <a:spLocks noChangeArrowheads="1"/>
          </p:cNvSpPr>
          <p:nvPr/>
        </p:nvSpPr>
        <p:spPr bwMode="auto">
          <a:xfrm>
            <a:off x="1104900" y="152400"/>
            <a:ext cx="6934200" cy="1016000"/>
          </a:xfrm>
          <a:prstGeom prst="rect">
            <a:avLst/>
          </a:prstGeom>
          <a:noFill/>
          <a:ln w="9525">
            <a:noFill/>
            <a:miter lim="800000"/>
            <a:headEnd/>
            <a:tailEnd/>
          </a:ln>
        </p:spPr>
        <p:txBody>
          <a:bodyPr>
            <a:spAutoFit/>
          </a:bodyPr>
          <a:lstStyle/>
          <a:p>
            <a:pPr algn="ctr"/>
            <a:r>
              <a:rPr lang="en-US" sz="6000" b="1">
                <a:latin typeface="Book Antiqua" pitchFamily="18" charset="0"/>
              </a:rPr>
              <a:t>ISTISNA</a:t>
            </a:r>
          </a:p>
        </p:txBody>
      </p:sp>
      <p:sp>
        <p:nvSpPr>
          <p:cNvPr id="11" name="Smiley Face 10"/>
          <p:cNvSpPr/>
          <p:nvPr/>
        </p:nvSpPr>
        <p:spPr>
          <a:xfrm>
            <a:off x="6477000" y="2438400"/>
            <a:ext cx="2514600" cy="2133600"/>
          </a:xfrm>
          <a:prstGeom prst="smileyFace">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en-US" dirty="0"/>
              <a:t>MANUFACTURER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animEffect transition="in" filter="fade">
                                      <p:cBhvr>
                                        <p:cTn id="7" dur="500"/>
                                        <p:tgtEl>
                                          <p:spTgt spid="11">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fade">
                                      <p:cBhvr>
                                        <p:cTn id="10" dur="500"/>
                                        <p:tgtEl>
                                          <p:spTgt spid="1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bg/>
                                          </p:spTgt>
                                        </p:tgtEl>
                                        <p:attrNameLst>
                                          <p:attrName>style.visibility</p:attrName>
                                        </p:attrNameLst>
                                      </p:cBhvr>
                                      <p:to>
                                        <p:strVal val="visible"/>
                                      </p:to>
                                    </p:set>
                                    <p:animEffect transition="in" filter="fade">
                                      <p:cBhvr>
                                        <p:cTn id="15" dur="500"/>
                                        <p:tgtEl>
                                          <p:spTgt spid="7">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fade">
                                      <p:cBhvr>
                                        <p:cTn id="18" dur="500"/>
                                        <p:tgtEl>
                                          <p:spTgt spid="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6">
                                            <p:bg/>
                                          </p:spTgt>
                                        </p:tgtEl>
                                        <p:attrNameLst>
                                          <p:attrName>style.visibility</p:attrName>
                                        </p:attrNameLst>
                                      </p:cBhvr>
                                      <p:to>
                                        <p:strVal val="visible"/>
                                      </p:to>
                                    </p:set>
                                    <p:animEffect transition="in" filter="wipe(left)">
                                      <p:cBhvr>
                                        <p:cTn id="29" dur="500"/>
                                        <p:tgtEl>
                                          <p:spTgt spid="6">
                                            <p:bg/>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wipe(left)">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5">
                                            <p:bg/>
                                          </p:spTgt>
                                        </p:tgtEl>
                                        <p:attrNameLst>
                                          <p:attrName>style.visibility</p:attrName>
                                        </p:attrNameLst>
                                      </p:cBhvr>
                                      <p:to>
                                        <p:strVal val="visible"/>
                                      </p:to>
                                    </p:set>
                                    <p:animEffect transition="in" filter="wipe(right)">
                                      <p:cBhvr>
                                        <p:cTn id="37" dur="500"/>
                                        <p:tgtEl>
                                          <p:spTgt spid="5">
                                            <p:bg/>
                                          </p:spTgt>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5">
                                            <p:txEl>
                                              <p:pRg st="0" end="0"/>
                                            </p:txEl>
                                          </p:spTgt>
                                        </p:tgtEl>
                                        <p:attrNameLst>
                                          <p:attrName>style.visibility</p:attrName>
                                        </p:attrNameLst>
                                      </p:cBhvr>
                                      <p:to>
                                        <p:strVal val="visible"/>
                                      </p:to>
                                    </p:set>
                                    <p:animEffect transition="in" filter="wipe(right)">
                                      <p:cBhvr>
                                        <p:cTn id="40" dur="500"/>
                                        <p:tgtEl>
                                          <p:spTgt spid="5">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8">
                                            <p:bg/>
                                          </p:spTgt>
                                        </p:tgtEl>
                                        <p:attrNameLst>
                                          <p:attrName>style.visibility</p:attrName>
                                        </p:attrNameLst>
                                      </p:cBhvr>
                                      <p:to>
                                        <p:strVal val="visible"/>
                                      </p:to>
                                    </p:set>
                                    <p:animEffect transition="in" filter="wipe(left)">
                                      <p:cBhvr>
                                        <p:cTn id="45" dur="500"/>
                                        <p:tgtEl>
                                          <p:spTgt spid="8">
                                            <p:bg/>
                                          </p:spTgt>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8">
                                            <p:txEl>
                                              <p:pRg st="0" end="0"/>
                                            </p:txEl>
                                          </p:spTgt>
                                        </p:tgtEl>
                                        <p:attrNameLst>
                                          <p:attrName>style.visibility</p:attrName>
                                        </p:attrNameLst>
                                      </p:cBhvr>
                                      <p:to>
                                        <p:strVal val="visible"/>
                                      </p:to>
                                    </p:set>
                                    <p:animEffect transition="in" filter="wipe(left)">
                                      <p:cBhvr>
                                        <p:cTn id="48"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6" grpId="0" build="allAtOnce" animBg="1"/>
      <p:bldP spid="7" grpId="0" build="allAtOnce" animBg="1"/>
      <p:bldP spid="8" grpId="0" build="allAtOnce" animBg="1"/>
      <p:bldP spid="11" grpId="0" build="allAtOnce"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Diminishing </a:t>
            </a:r>
            <a:r>
              <a:rPr lang="en-US" dirty="0" err="1" smtClean="0"/>
              <a:t>Musharaka</a:t>
            </a:r>
            <a:endParaRPr lang="en-US" dirty="0"/>
          </a:p>
        </p:txBody>
      </p:sp>
      <p:sp>
        <p:nvSpPr>
          <p:cNvPr id="3" name="Content Placeholder 2"/>
          <p:cNvSpPr>
            <a:spLocks noGrp="1"/>
          </p:cNvSpPr>
          <p:nvPr>
            <p:ph idx="1"/>
          </p:nvPr>
        </p:nvSpPr>
        <p:spPr>
          <a:xfrm>
            <a:off x="838200" y="1600200"/>
            <a:ext cx="7848600" cy="4525963"/>
          </a:xfrm>
        </p:spPr>
        <p:txBody>
          <a:bodyPr>
            <a:normAutofit lnSpcReduction="10000"/>
          </a:bodyPr>
          <a:lstStyle/>
          <a:p>
            <a:r>
              <a:rPr lang="en-US" sz="2400" dirty="0" smtClean="0"/>
              <a:t>Financier and his client participate either in the joint ownership of a property or an equipment, or in a joint commercial enterprise. The share of the financier is further divided into a number of units and it is understood that the client will purchase the units of the share of the financier one by one periodically, thus increasing his own share till all the units of the financier are purchased by him so as to make him the sole owner of the property, or the commercial enterprise, as the case may be.</a:t>
            </a:r>
          </a:p>
          <a:p>
            <a:r>
              <a:rPr lang="en-US" sz="2400" dirty="0" smtClean="0"/>
              <a:t>The client pays rent for the portion of asset used by the client, owned by the financer incase of joint ownership of property or equipment</a:t>
            </a:r>
            <a:endParaRPr lang="en-US" sz="2400" dirty="0"/>
          </a:p>
        </p:txBody>
      </p:sp>
      <p:sp>
        <p:nvSpPr>
          <p:cNvPr id="4" name="Rectangle 3"/>
          <p:cNvSpPr/>
          <p:nvPr/>
        </p:nvSpPr>
        <p:spPr>
          <a:xfrm>
            <a:off x="-83321" y="1"/>
            <a:ext cx="769121" cy="6857999"/>
          </a:xfrm>
          <a:prstGeom prst="rect">
            <a:avLst/>
          </a:prstGeom>
          <a:noFill/>
        </p:spPr>
        <p:txBody>
          <a:bodyPr vert="wordArtVert">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en-US" sz="3200" b="1" spc="-150" dirty="0" smtClean="0">
                <a:ln/>
                <a:solidFill>
                  <a:schemeClr val="accent3"/>
                </a:solidFill>
                <a:latin typeface="+mn-lt"/>
              </a:rPr>
              <a:t>Rental Based</a:t>
            </a:r>
            <a:endParaRPr lang="en-US" sz="3200" b="1" spc="-150" dirty="0">
              <a:ln/>
              <a:solidFill>
                <a:schemeClr val="accent3"/>
              </a:solidFill>
              <a:latin typeface="+mn-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Diminishing </a:t>
            </a:r>
            <a:r>
              <a:rPr lang="en-US" dirty="0" err="1" smtClean="0"/>
              <a:t>Musharaka</a:t>
            </a:r>
            <a:endParaRPr lang="en-US" dirty="0"/>
          </a:p>
        </p:txBody>
      </p:sp>
      <p:sp>
        <p:nvSpPr>
          <p:cNvPr id="13" name="Cloud 12"/>
          <p:cNvSpPr/>
          <p:nvPr/>
        </p:nvSpPr>
        <p:spPr>
          <a:xfrm>
            <a:off x="6705600" y="2971800"/>
            <a:ext cx="2438400" cy="1981200"/>
          </a:xfrm>
          <a:prstGeom prst="cloud">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dirty="0" smtClean="0"/>
              <a:t>VENDOR</a:t>
            </a:r>
            <a:endParaRPr lang="en-US" dirty="0"/>
          </a:p>
        </p:txBody>
      </p:sp>
      <p:pic>
        <p:nvPicPr>
          <p:cNvPr id="14" name="Picture 13" descr="LOGO-new.jpg"/>
          <p:cNvPicPr>
            <a:picLocks noChangeAspect="1"/>
          </p:cNvPicPr>
          <p:nvPr/>
        </p:nvPicPr>
        <p:blipFill>
          <a:blip r:embed="rId2"/>
          <a:srcRect/>
          <a:stretch>
            <a:fillRect/>
          </a:stretch>
        </p:blipFill>
        <p:spPr bwMode="auto">
          <a:xfrm>
            <a:off x="1447800" y="1447800"/>
            <a:ext cx="2057400" cy="2205038"/>
          </a:xfrm>
          <a:prstGeom prst="rect">
            <a:avLst/>
          </a:prstGeom>
          <a:noFill/>
          <a:ln w="9525">
            <a:solidFill>
              <a:schemeClr val="tx1"/>
            </a:solidFill>
            <a:miter lim="800000"/>
            <a:headEnd/>
            <a:tailEnd/>
          </a:ln>
        </p:spPr>
      </p:pic>
      <p:grpSp>
        <p:nvGrpSpPr>
          <p:cNvPr id="22" name="Group 21"/>
          <p:cNvGrpSpPr/>
          <p:nvPr/>
        </p:nvGrpSpPr>
        <p:grpSpPr>
          <a:xfrm>
            <a:off x="1524000" y="3657600"/>
            <a:ext cx="5334000" cy="990600"/>
            <a:chOff x="1524000" y="3657600"/>
            <a:chExt cx="5334000" cy="990600"/>
          </a:xfrm>
        </p:grpSpPr>
        <p:sp>
          <p:nvSpPr>
            <p:cNvPr id="16" name="Left-Right-Up Arrow 15"/>
            <p:cNvSpPr/>
            <p:nvPr/>
          </p:nvSpPr>
          <p:spPr>
            <a:xfrm rot="5400000">
              <a:off x="3695700" y="1485900"/>
              <a:ext cx="990600" cy="5334000"/>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2895600" y="3962400"/>
              <a:ext cx="3657600" cy="369332"/>
            </a:xfrm>
            <a:prstGeom prst="rect">
              <a:avLst/>
            </a:prstGeom>
            <a:noFill/>
          </p:spPr>
          <p:txBody>
            <a:bodyPr wrap="square" rtlCol="0">
              <a:spAutoFit/>
            </a:bodyPr>
            <a:lstStyle/>
            <a:p>
              <a:r>
                <a:rPr lang="en-US" dirty="0" smtClean="0"/>
                <a:t>Joint Purchase of Asset</a:t>
              </a:r>
              <a:endParaRPr lang="en-US" dirty="0"/>
            </a:p>
          </p:txBody>
        </p:sp>
      </p:grpSp>
      <p:sp>
        <p:nvSpPr>
          <p:cNvPr id="20" name="Left-Up Arrow 19"/>
          <p:cNvSpPr/>
          <p:nvPr/>
        </p:nvSpPr>
        <p:spPr>
          <a:xfrm rot="10800000">
            <a:off x="76198" y="2438400"/>
            <a:ext cx="1371601" cy="3048000"/>
          </a:xfrm>
          <a:prstGeom prst="leftUpArrow">
            <a:avLst>
              <a:gd name="adj1" fmla="val 50000"/>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0" y="2133600"/>
            <a:ext cx="1447800" cy="2585323"/>
          </a:xfrm>
          <a:prstGeom prst="rect">
            <a:avLst/>
          </a:prstGeom>
          <a:noFill/>
        </p:spPr>
        <p:txBody>
          <a:bodyPr wrap="square" rtlCol="0">
            <a:spAutoFit/>
          </a:bodyPr>
          <a:lstStyle/>
          <a:p>
            <a:r>
              <a:rPr lang="en-US" dirty="0" smtClean="0"/>
              <a:t>Client Purchases CWCD Ownership &amp; pays Rental on Remaining CWCD Ownership</a:t>
            </a:r>
            <a:endParaRPr lang="en-US" dirty="0"/>
          </a:p>
        </p:txBody>
      </p:sp>
      <p:sp>
        <p:nvSpPr>
          <p:cNvPr id="15" name="Smiley Face 14"/>
          <p:cNvSpPr/>
          <p:nvPr/>
        </p:nvSpPr>
        <p:spPr>
          <a:xfrm>
            <a:off x="228600" y="4648200"/>
            <a:ext cx="2819400" cy="2133600"/>
          </a:xfrm>
          <a:prstGeom prst="smileyFace">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en-US" dirty="0" smtClean="0"/>
              <a:t>CUSTOMER</a:t>
            </a:r>
            <a:endParaRPr lang="en-US" dirty="0"/>
          </a:p>
        </p:txBody>
      </p:sp>
      <p:sp>
        <p:nvSpPr>
          <p:cNvPr id="23" name="Flowchart: Punched Tape 22"/>
          <p:cNvSpPr/>
          <p:nvPr/>
        </p:nvSpPr>
        <p:spPr>
          <a:xfrm>
            <a:off x="3733800" y="4495800"/>
            <a:ext cx="2438400" cy="11430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Asset Purchased is Insured through Takaful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bg/>
                                          </p:spTgt>
                                        </p:tgtEl>
                                        <p:attrNameLst>
                                          <p:attrName>style.visibility</p:attrName>
                                        </p:attrNameLst>
                                      </p:cBhvr>
                                      <p:to>
                                        <p:strVal val="visible"/>
                                      </p:to>
                                    </p:set>
                                    <p:animEffect transition="in" filter="fade">
                                      <p:cBhvr>
                                        <p:cTn id="7" dur="500"/>
                                        <p:tgtEl>
                                          <p:spTgt spid="13">
                                            <p:bg/>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fade">
                                      <p:cBhvr>
                                        <p:cTn id="11" dur="500"/>
                                        <p:tgtEl>
                                          <p:spTgt spid="1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5">
                                            <p:bg/>
                                          </p:spTgt>
                                        </p:tgtEl>
                                        <p:attrNameLst>
                                          <p:attrName>style.visibility</p:attrName>
                                        </p:attrNameLst>
                                      </p:cBhvr>
                                      <p:to>
                                        <p:strVal val="visible"/>
                                      </p:to>
                                    </p:set>
                                    <p:animEffect transition="in" filter="fade">
                                      <p:cBhvr>
                                        <p:cTn id="15" dur="500"/>
                                        <p:tgtEl>
                                          <p:spTgt spid="15">
                                            <p:bg/>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5">
                                            <p:txEl>
                                              <p:pRg st="0" end="0"/>
                                            </p:txEl>
                                          </p:spTgt>
                                        </p:tgtEl>
                                        <p:attrNameLst>
                                          <p:attrName>style.visibility</p:attrName>
                                        </p:attrNameLst>
                                      </p:cBhvr>
                                      <p:to>
                                        <p:strVal val="visible"/>
                                      </p:to>
                                    </p:set>
                                    <p:animEffect transition="in" filter="fade">
                                      <p:cBhvr>
                                        <p:cTn id="19" dur="500"/>
                                        <p:tgtEl>
                                          <p:spTgt spid="15">
                                            <p:txEl>
                                              <p:pRg st="0" end="0"/>
                                            </p:txEl>
                                          </p:spTgt>
                                        </p:tgtEl>
                                      </p:cBhvr>
                                    </p:animEffect>
                                  </p:childTnLst>
                                </p:cTn>
                              </p:par>
                            </p:childTnLst>
                          </p:cTn>
                        </p:par>
                        <p:par>
                          <p:cTn id="20" fill="hold">
                            <p:stCondLst>
                              <p:cond delay="2000"/>
                            </p:stCondLst>
                            <p:childTnLst>
                              <p:par>
                                <p:cTn id="21" presetID="2" presetClass="entr" presetSubtype="4"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 presetClass="entr" presetSubtype="8" fill="hold" nodeType="after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additive="base">
                                        <p:cTn id="28" dur="500" fill="hold"/>
                                        <p:tgtEl>
                                          <p:spTgt spid="22"/>
                                        </p:tgtEl>
                                        <p:attrNameLst>
                                          <p:attrName>ppt_x</p:attrName>
                                        </p:attrNameLst>
                                      </p:cBhvr>
                                      <p:tavLst>
                                        <p:tav tm="0">
                                          <p:val>
                                            <p:strVal val="0-#ppt_w/2"/>
                                          </p:val>
                                        </p:tav>
                                        <p:tav tm="100000">
                                          <p:val>
                                            <p:strVal val="#ppt_x"/>
                                          </p:val>
                                        </p:tav>
                                      </p:tavLst>
                                    </p:anim>
                                    <p:anim calcmode="lin" valueType="num">
                                      <p:cBhvr additive="base">
                                        <p:cTn id="29"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anim calcmode="lin" valueType="num">
                                      <p:cBhvr additive="base">
                                        <p:cTn id="34" dur="500" fill="hold"/>
                                        <p:tgtEl>
                                          <p:spTgt spid="23"/>
                                        </p:tgtEl>
                                        <p:attrNameLst>
                                          <p:attrName>ppt_x</p:attrName>
                                        </p:attrNameLst>
                                      </p:cBhvr>
                                      <p:tavLst>
                                        <p:tav tm="0">
                                          <p:val>
                                            <p:strVal val="#ppt_x"/>
                                          </p:val>
                                        </p:tav>
                                        <p:tav tm="100000">
                                          <p:val>
                                            <p:strVal val="#ppt_x"/>
                                          </p:val>
                                        </p:tav>
                                      </p:tavLst>
                                    </p:anim>
                                    <p:anim calcmode="lin" valueType="num">
                                      <p:cBhvr additive="base">
                                        <p:cTn id="35" dur="500" fill="hold"/>
                                        <p:tgtEl>
                                          <p:spTgt spid="23"/>
                                        </p:tgtEl>
                                        <p:attrNameLst>
                                          <p:attrName>ppt_y</p:attrName>
                                        </p:attrNameLst>
                                      </p:cBhvr>
                                      <p:tavLst>
                                        <p:tav tm="0">
                                          <p:val>
                                            <p:strVal val="1+#ppt_h/2"/>
                                          </p:val>
                                        </p:tav>
                                        <p:tav tm="100000">
                                          <p:val>
                                            <p:strVal val="#ppt_y"/>
                                          </p:val>
                                        </p:tav>
                                      </p:tavLst>
                                    </p:anim>
                                  </p:childTnLst>
                                </p:cTn>
                              </p:par>
                            </p:childTnLst>
                          </p:cTn>
                        </p:par>
                        <p:par>
                          <p:cTn id="36" fill="hold">
                            <p:stCondLst>
                              <p:cond delay="500"/>
                            </p:stCondLst>
                            <p:childTnLst>
                              <p:par>
                                <p:cTn id="37" presetID="2" presetClass="entr" presetSubtype="8" fill="hold" grpId="0" nodeType="after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additive="base">
                                        <p:cTn id="39" dur="500" fill="hold"/>
                                        <p:tgtEl>
                                          <p:spTgt spid="21"/>
                                        </p:tgtEl>
                                        <p:attrNameLst>
                                          <p:attrName>ppt_x</p:attrName>
                                        </p:attrNameLst>
                                      </p:cBhvr>
                                      <p:tavLst>
                                        <p:tav tm="0">
                                          <p:val>
                                            <p:strVal val="0-#ppt_w/2"/>
                                          </p:val>
                                        </p:tav>
                                        <p:tav tm="100000">
                                          <p:val>
                                            <p:strVal val="#ppt_x"/>
                                          </p:val>
                                        </p:tav>
                                      </p:tavLst>
                                    </p:anim>
                                    <p:anim calcmode="lin" valueType="num">
                                      <p:cBhvr additive="base">
                                        <p:cTn id="40" dur="500" fill="hold"/>
                                        <p:tgtEl>
                                          <p:spTgt spid="21"/>
                                        </p:tgtEl>
                                        <p:attrNameLst>
                                          <p:attrName>ppt_y</p:attrName>
                                        </p:attrNameLst>
                                      </p:cBhvr>
                                      <p:tavLst>
                                        <p:tav tm="0">
                                          <p:val>
                                            <p:strVal val="#ppt_y"/>
                                          </p:val>
                                        </p:tav>
                                        <p:tav tm="100000">
                                          <p:val>
                                            <p:strVal val="#ppt_y"/>
                                          </p:val>
                                        </p:tav>
                                      </p:tavLst>
                                    </p:anim>
                                  </p:childTnLst>
                                </p:cTn>
                              </p:par>
                            </p:childTnLst>
                          </p:cTn>
                        </p:par>
                        <p:par>
                          <p:cTn id="41" fill="hold">
                            <p:stCondLst>
                              <p:cond delay="1000"/>
                            </p:stCondLst>
                            <p:childTnLst>
                              <p:par>
                                <p:cTn id="42" presetID="2" presetClass="entr" presetSubtype="8" fill="hold" grpId="0" nodeType="after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additive="base">
                                        <p:cTn id="44" dur="500" fill="hold"/>
                                        <p:tgtEl>
                                          <p:spTgt spid="20"/>
                                        </p:tgtEl>
                                        <p:attrNameLst>
                                          <p:attrName>ppt_x</p:attrName>
                                        </p:attrNameLst>
                                      </p:cBhvr>
                                      <p:tavLst>
                                        <p:tav tm="0">
                                          <p:val>
                                            <p:strVal val="0-#ppt_w/2"/>
                                          </p:val>
                                        </p:tav>
                                        <p:tav tm="100000">
                                          <p:val>
                                            <p:strVal val="#ppt_x"/>
                                          </p:val>
                                        </p:tav>
                                      </p:tavLst>
                                    </p:anim>
                                    <p:anim calcmode="lin" valueType="num">
                                      <p:cBhvr additive="base">
                                        <p:cTn id="45"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allAtOnce" animBg="1"/>
      <p:bldP spid="20" grpId="0" animBg="1"/>
      <p:bldP spid="21" grpId="0"/>
      <p:bldP spid="15" grpId="0" build="allAtOnce" animBg="1"/>
      <p:bldP spid="2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3600" dirty="0" smtClean="0"/>
              <a:t>School Construction/</a:t>
            </a:r>
            <a:r>
              <a:rPr lang="en-US" sz="3600" dirty="0" err="1" smtClean="0"/>
              <a:t>Rennovation</a:t>
            </a:r>
            <a:r>
              <a:rPr lang="en-US" sz="3600" dirty="0" smtClean="0"/>
              <a:t> </a:t>
            </a:r>
            <a:br>
              <a:rPr lang="en-US" sz="3600" dirty="0" smtClean="0"/>
            </a:br>
            <a:r>
              <a:rPr lang="en-US" sz="3600" dirty="0" smtClean="0"/>
              <a:t>Up to Rs. 300,000 (</a:t>
            </a:r>
            <a:r>
              <a:rPr lang="en-US" sz="3600" dirty="0" err="1" smtClean="0"/>
              <a:t>Murabaha</a:t>
            </a:r>
            <a:r>
              <a:rPr lang="en-US" sz="3600" dirty="0" smtClean="0"/>
              <a:t>/</a:t>
            </a:r>
            <a:r>
              <a:rPr lang="en-US" sz="3600" dirty="0" err="1" smtClean="0"/>
              <a:t>Istisna</a:t>
            </a:r>
            <a:r>
              <a:rPr lang="en-US" sz="3600" dirty="0" smtClean="0"/>
              <a:t>)</a:t>
            </a:r>
            <a:endParaRPr lang="en-US" dirty="0"/>
          </a:p>
        </p:txBody>
      </p:sp>
      <p:sp>
        <p:nvSpPr>
          <p:cNvPr id="3" name="Content Placeholder 2"/>
          <p:cNvSpPr>
            <a:spLocks noGrp="1"/>
          </p:cNvSpPr>
          <p:nvPr>
            <p:ph idx="1"/>
          </p:nvPr>
        </p:nvSpPr>
        <p:spPr>
          <a:xfrm>
            <a:off x="457200" y="1874837"/>
            <a:ext cx="8229600" cy="4525963"/>
          </a:xfrm>
        </p:spPr>
        <p:txBody>
          <a:bodyPr>
            <a:normAutofit/>
          </a:bodyPr>
          <a:lstStyle/>
          <a:p>
            <a:r>
              <a:rPr lang="en-US" dirty="0" smtClean="0"/>
              <a:t>Upper Cap – Rs. 300,000 per case</a:t>
            </a:r>
          </a:p>
          <a:p>
            <a:r>
              <a:rPr lang="en-US" dirty="0" smtClean="0"/>
              <a:t>Rate is negotiated with the client</a:t>
            </a:r>
          </a:p>
          <a:p>
            <a:r>
              <a:rPr lang="en-US" dirty="0" smtClean="0"/>
              <a:t>Done under Islamic Mode of Microfinance</a:t>
            </a:r>
          </a:p>
          <a:p>
            <a:pPr lvl="1"/>
            <a:r>
              <a:rPr lang="en-US" dirty="0" err="1" smtClean="0"/>
              <a:t>Murabaha</a:t>
            </a:r>
            <a:endParaRPr lang="en-US" dirty="0" smtClean="0"/>
          </a:p>
          <a:p>
            <a:pPr lvl="1"/>
            <a:r>
              <a:rPr lang="en-US" dirty="0" err="1" smtClean="0"/>
              <a:t>Istisna</a:t>
            </a:r>
            <a:r>
              <a:rPr lang="en-US" dirty="0" smtClean="0"/>
              <a:t>(Pipeline)</a:t>
            </a:r>
          </a:p>
          <a:p>
            <a:r>
              <a:rPr lang="en-US" dirty="0" smtClean="0"/>
              <a:t>Project has been completed within 2 months, and demand is coming from other enterprises for similar facility</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Financial Highlights For Islamic Microfinance</a:t>
            </a:r>
            <a:endParaRPr lang="en-US" dirty="0"/>
          </a:p>
        </p:txBody>
      </p:sp>
      <p:graphicFrame>
        <p:nvGraphicFramePr>
          <p:cNvPr id="4" name="Content Placeholder 3"/>
          <p:cNvGraphicFramePr>
            <a:graphicFrameLocks noGrp="1"/>
          </p:cNvGraphicFramePr>
          <p:nvPr>
            <p:ph idx="1"/>
          </p:nvPr>
        </p:nvGraphicFramePr>
        <p:xfrm>
          <a:off x="1371600" y="1981200"/>
          <a:ext cx="6477000" cy="1854200"/>
        </p:xfrm>
        <a:graphic>
          <a:graphicData uri="http://schemas.openxmlformats.org/drawingml/2006/table">
            <a:tbl>
              <a:tblPr firstRow="1" firstCol="1" bandRow="1">
                <a:tableStyleId>{5C22544A-7EE6-4342-B048-85BDC9FD1C3A}</a:tableStyleId>
              </a:tblPr>
              <a:tblGrid>
                <a:gridCol w="3505200"/>
                <a:gridCol w="2971800"/>
              </a:tblGrid>
              <a:tr h="370840">
                <a:tc>
                  <a:txBody>
                    <a:bodyPr/>
                    <a:lstStyle/>
                    <a:p>
                      <a:endParaRPr lang="en-US" dirty="0"/>
                    </a:p>
                  </a:txBody>
                  <a:tcPr/>
                </a:tc>
                <a:tc>
                  <a:txBody>
                    <a:bodyPr/>
                    <a:lstStyle/>
                    <a:p>
                      <a:pPr algn="ctr"/>
                      <a:r>
                        <a:rPr lang="en-US" dirty="0" smtClean="0"/>
                        <a:t>Apr 2009 –</a:t>
                      </a:r>
                      <a:r>
                        <a:rPr lang="en-US" baseline="0" dirty="0" smtClean="0"/>
                        <a:t> Oct 2009</a:t>
                      </a:r>
                      <a:endParaRPr lang="en-US" dirty="0"/>
                    </a:p>
                  </a:txBody>
                  <a:tcPr/>
                </a:tc>
              </a:tr>
              <a:tr h="370840">
                <a:tc>
                  <a:txBody>
                    <a:bodyPr/>
                    <a:lstStyle/>
                    <a:p>
                      <a:r>
                        <a:rPr lang="en-US" dirty="0" smtClean="0"/>
                        <a:t>Total No. of Clients till Date</a:t>
                      </a:r>
                      <a:endParaRPr lang="en-US" dirty="0"/>
                    </a:p>
                  </a:txBody>
                  <a:tcPr/>
                </a:tc>
                <a:tc>
                  <a:txBody>
                    <a:bodyPr/>
                    <a:lstStyle/>
                    <a:p>
                      <a:pPr algn="r"/>
                      <a:r>
                        <a:rPr lang="en-US" dirty="0" smtClean="0"/>
                        <a:t>391</a:t>
                      </a:r>
                      <a:endParaRPr lang="en-US" dirty="0"/>
                    </a:p>
                  </a:txBody>
                  <a:tcPr/>
                </a:tc>
              </a:tr>
              <a:tr h="370840">
                <a:tc>
                  <a:txBody>
                    <a:bodyPr/>
                    <a:lstStyle/>
                    <a:p>
                      <a:r>
                        <a:rPr lang="en-US" dirty="0" smtClean="0"/>
                        <a:t>Average</a:t>
                      </a:r>
                      <a:r>
                        <a:rPr lang="en-US" baseline="0" dirty="0" smtClean="0"/>
                        <a:t> Facility Size</a:t>
                      </a:r>
                      <a:endParaRPr lang="en-US" dirty="0"/>
                    </a:p>
                  </a:txBody>
                  <a:tcPr/>
                </a:tc>
                <a:tc>
                  <a:txBody>
                    <a:bodyPr/>
                    <a:lstStyle/>
                    <a:p>
                      <a:pPr algn="r"/>
                      <a:r>
                        <a:rPr lang="en-US" dirty="0" smtClean="0"/>
                        <a:t>51,000</a:t>
                      </a:r>
                      <a:endParaRPr lang="en-US" dirty="0"/>
                    </a:p>
                  </a:txBody>
                  <a:tcPr/>
                </a:tc>
              </a:tr>
              <a:tr h="370840">
                <a:tc>
                  <a:txBody>
                    <a:bodyPr/>
                    <a:lstStyle/>
                    <a:p>
                      <a:r>
                        <a:rPr lang="en-US" dirty="0" smtClean="0"/>
                        <a:t>Total</a:t>
                      </a:r>
                      <a:r>
                        <a:rPr lang="en-US" baseline="0" dirty="0" smtClean="0"/>
                        <a:t> Amount of Facility Procured</a:t>
                      </a:r>
                      <a:endParaRPr lang="en-US" dirty="0"/>
                    </a:p>
                  </a:txBody>
                  <a:tcPr/>
                </a:tc>
                <a:tc>
                  <a:txBody>
                    <a:bodyPr/>
                    <a:lstStyle/>
                    <a:p>
                      <a:pPr algn="r"/>
                      <a:r>
                        <a:rPr lang="en-US" b="1" dirty="0" smtClean="0"/>
                        <a:t>19,941,000</a:t>
                      </a:r>
                      <a:endParaRPr lang="en-US" b="1" dirty="0"/>
                    </a:p>
                  </a:txBody>
                  <a:tcPr/>
                </a:tc>
              </a:tr>
              <a:tr h="370840">
                <a:tc>
                  <a:txBody>
                    <a:bodyPr/>
                    <a:lstStyle/>
                    <a:p>
                      <a:r>
                        <a:rPr lang="en-US" dirty="0" smtClean="0"/>
                        <a:t>Total Number of Branches</a:t>
                      </a:r>
                      <a:endParaRPr lang="en-US" dirty="0"/>
                    </a:p>
                  </a:txBody>
                  <a:tcPr/>
                </a:tc>
                <a:tc>
                  <a:txBody>
                    <a:bodyPr/>
                    <a:lstStyle/>
                    <a:p>
                      <a:pPr algn="r"/>
                      <a:r>
                        <a:rPr lang="en-US" dirty="0" smtClean="0"/>
                        <a:t>8</a:t>
                      </a:r>
                      <a:endParaRPr lang="en-US"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Faced in Islamic Microfinance Sector</a:t>
            </a:r>
            <a:endParaRPr lang="en-US" dirty="0"/>
          </a:p>
        </p:txBody>
      </p:sp>
      <p:sp>
        <p:nvSpPr>
          <p:cNvPr id="3" name="Content Placeholder 2"/>
          <p:cNvSpPr>
            <a:spLocks noGrp="1"/>
          </p:cNvSpPr>
          <p:nvPr>
            <p:ph idx="1"/>
          </p:nvPr>
        </p:nvSpPr>
        <p:spPr>
          <a:xfrm>
            <a:off x="457200" y="1874837"/>
            <a:ext cx="8229600" cy="4525963"/>
          </a:xfrm>
        </p:spPr>
        <p:txBody>
          <a:bodyPr/>
          <a:lstStyle/>
          <a:p>
            <a:r>
              <a:rPr lang="en-US" dirty="0" smtClean="0"/>
              <a:t>Sources of FUND</a:t>
            </a:r>
          </a:p>
          <a:p>
            <a:pPr lvl="1"/>
            <a:r>
              <a:rPr lang="en-US" dirty="0" smtClean="0"/>
              <a:t>The funds available are not in Islamic Mode and hence the Organization can never become completely Islamic</a:t>
            </a:r>
          </a:p>
          <a:p>
            <a:r>
              <a:rPr lang="en-US" dirty="0" smtClean="0"/>
              <a:t>Increase in Cost of Transaction</a:t>
            </a:r>
          </a:p>
          <a:p>
            <a:r>
              <a:rPr lang="en-US" dirty="0" smtClean="0"/>
              <a:t>Understandability of Islamic Finance</a:t>
            </a:r>
          </a:p>
          <a:p>
            <a:r>
              <a:rPr lang="en-US" dirty="0" smtClean="0"/>
              <a:t>Availability of trained Human Resource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dirty="0" smtClean="0"/>
              <a:t>CWCD ISLAMIC MICROFINANCE </a:t>
            </a:r>
            <a:br>
              <a:rPr lang="en-US" dirty="0" smtClean="0"/>
            </a:br>
            <a:r>
              <a:rPr lang="en-US" dirty="0" smtClean="0"/>
              <a:t>TRAINING WING</a:t>
            </a:r>
            <a:endParaRPr lang="en-US" dirty="0"/>
          </a:p>
        </p:txBody>
      </p:sp>
      <p:sp>
        <p:nvSpPr>
          <p:cNvPr id="3" name="Content Placeholder 2"/>
          <p:cNvSpPr>
            <a:spLocks noGrp="1"/>
          </p:cNvSpPr>
          <p:nvPr>
            <p:ph idx="1"/>
          </p:nvPr>
        </p:nvSpPr>
        <p:spPr>
          <a:xfrm>
            <a:off x="457200" y="1600201"/>
            <a:ext cx="8229600" cy="1904999"/>
          </a:xfrm>
        </p:spPr>
        <p:style>
          <a:lnRef idx="0">
            <a:schemeClr val="accent5"/>
          </a:lnRef>
          <a:fillRef idx="3">
            <a:schemeClr val="accent5"/>
          </a:fillRef>
          <a:effectRef idx="3">
            <a:schemeClr val="accent5"/>
          </a:effectRef>
          <a:fontRef idx="minor">
            <a:schemeClr val="lt1"/>
          </a:fontRef>
        </p:style>
        <p:txBody>
          <a:bodyPr>
            <a:normAutofit/>
          </a:bodyPr>
          <a:lstStyle/>
          <a:p>
            <a:r>
              <a:rPr lang="en-US" dirty="0" smtClean="0"/>
              <a:t>Training Opportunities on Procedures of Islamic Microfinance, by the experienced Trainers of CWCD</a:t>
            </a:r>
          </a:p>
          <a:p>
            <a:endParaRPr lang="en-US" dirty="0" smtClean="0"/>
          </a:p>
        </p:txBody>
      </p:sp>
      <p:sp>
        <p:nvSpPr>
          <p:cNvPr id="4" name="TextBox 3"/>
          <p:cNvSpPr txBox="1"/>
          <p:nvPr/>
        </p:nvSpPr>
        <p:spPr>
          <a:xfrm>
            <a:off x="452084" y="3886200"/>
            <a:ext cx="8234716" cy="954107"/>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2800" dirty="0" smtClean="0"/>
              <a:t>Low cost training for the actual working in </a:t>
            </a:r>
            <a:r>
              <a:rPr lang="en-US" sz="2800" dirty="0" err="1" smtClean="0"/>
              <a:t>Shariah</a:t>
            </a:r>
            <a:r>
              <a:rPr lang="en-US" sz="2800" dirty="0" smtClean="0"/>
              <a:t> Complaint Microfinance</a:t>
            </a:r>
            <a:endParaRPr lang="en-US" sz="2800" dirty="0"/>
          </a:p>
        </p:txBody>
      </p:sp>
      <p:sp>
        <p:nvSpPr>
          <p:cNvPr id="5" name="TextBox 4"/>
          <p:cNvSpPr txBox="1"/>
          <p:nvPr/>
        </p:nvSpPr>
        <p:spPr>
          <a:xfrm>
            <a:off x="428254" y="5181600"/>
            <a:ext cx="8258546" cy="954107"/>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sz="2800" dirty="0" smtClean="0"/>
              <a:t>Interactive Sessions with </a:t>
            </a:r>
            <a:r>
              <a:rPr lang="en-US" sz="2800" dirty="0" err="1" smtClean="0"/>
              <a:t>Shariah</a:t>
            </a:r>
            <a:r>
              <a:rPr lang="en-US" sz="2800" dirty="0" smtClean="0"/>
              <a:t> Advisor</a:t>
            </a:r>
          </a:p>
          <a:p>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Plans</a:t>
            </a:r>
            <a:endParaRPr lang="en-US" dirty="0"/>
          </a:p>
        </p:txBody>
      </p:sp>
      <p:sp>
        <p:nvSpPr>
          <p:cNvPr id="3" name="Content Placeholder 2"/>
          <p:cNvSpPr>
            <a:spLocks noGrp="1"/>
          </p:cNvSpPr>
          <p:nvPr>
            <p:ph idx="1"/>
          </p:nvPr>
        </p:nvSpPr>
        <p:spPr/>
        <p:txBody>
          <a:bodyPr>
            <a:normAutofit/>
          </a:bodyPr>
          <a:lstStyle/>
          <a:p>
            <a:r>
              <a:rPr lang="en-US" dirty="0" smtClean="0"/>
              <a:t>Expansion of Islamic Microfinance within Punjab</a:t>
            </a:r>
          </a:p>
          <a:p>
            <a:endParaRPr lang="en-US" dirty="0" smtClean="0"/>
          </a:p>
          <a:p>
            <a:r>
              <a:rPr lang="en-US" dirty="0" smtClean="0"/>
              <a:t>Pre testing and Implementation of </a:t>
            </a:r>
            <a:r>
              <a:rPr lang="en-US" dirty="0" err="1" smtClean="0"/>
              <a:t>Musharaka</a:t>
            </a:r>
            <a:r>
              <a:rPr lang="en-US" dirty="0" smtClean="0"/>
              <a:t> &amp; </a:t>
            </a:r>
            <a:r>
              <a:rPr lang="en-US" dirty="0" err="1" smtClean="0"/>
              <a:t>Mudaraba</a:t>
            </a:r>
            <a:endParaRPr lang="en-US" dirty="0" smtClean="0"/>
          </a:p>
          <a:p>
            <a:endParaRPr lang="en-US" dirty="0" smtClean="0"/>
          </a:p>
          <a:p>
            <a:r>
              <a:rPr lang="en-US" dirty="0" smtClean="0"/>
              <a:t>Research &amp; Development of new Islamic Microfinance Products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Islamic Mode of Financing V/S Conventional Mode</a:t>
            </a:r>
            <a:endParaRPr lang="en-US" dirty="0"/>
          </a:p>
        </p:txBody>
      </p:sp>
      <p:graphicFrame>
        <p:nvGraphicFramePr>
          <p:cNvPr id="4" name="Content Placeholder 3"/>
          <p:cNvGraphicFramePr>
            <a:graphicFrameLocks noGrp="1"/>
          </p:cNvGraphicFramePr>
          <p:nvPr>
            <p:ph idx="1"/>
          </p:nvPr>
        </p:nvGraphicFramePr>
        <p:xfrm>
          <a:off x="152400" y="1905000"/>
          <a:ext cx="8839200" cy="1934308"/>
        </p:xfrm>
        <a:graphic>
          <a:graphicData uri="http://schemas.openxmlformats.org/drawingml/2006/table">
            <a:tbl>
              <a:tblPr firstRow="1" bandRow="1">
                <a:tableStyleId>{5C22544A-7EE6-4342-B048-85BDC9FD1C3A}</a:tableStyleId>
              </a:tblPr>
              <a:tblGrid>
                <a:gridCol w="3895241"/>
                <a:gridCol w="4943959"/>
              </a:tblGrid>
              <a:tr h="427892">
                <a:tc>
                  <a:txBody>
                    <a:bodyPr/>
                    <a:lstStyle/>
                    <a:p>
                      <a:pPr algn="ctr"/>
                      <a:r>
                        <a:rPr lang="en-US" sz="2400" dirty="0" smtClean="0"/>
                        <a:t>Islamic</a:t>
                      </a:r>
                      <a:r>
                        <a:rPr lang="en-US" sz="2400" baseline="0" dirty="0" smtClean="0"/>
                        <a:t> Financial Institutions</a:t>
                      </a:r>
                      <a:endParaRPr lang="en-US" sz="2400" dirty="0"/>
                    </a:p>
                  </a:txBody>
                  <a:tcPr/>
                </a:tc>
                <a:tc>
                  <a:txBody>
                    <a:bodyPr/>
                    <a:lstStyle/>
                    <a:p>
                      <a:pPr algn="ctr"/>
                      <a:r>
                        <a:rPr lang="en-US" sz="2400" dirty="0" smtClean="0"/>
                        <a:t>Conventional</a:t>
                      </a:r>
                      <a:r>
                        <a:rPr lang="en-US" sz="2400" baseline="0" dirty="0" smtClean="0"/>
                        <a:t> Financial Institutions</a:t>
                      </a:r>
                      <a:endParaRPr lang="en-US" sz="2400" dirty="0"/>
                    </a:p>
                  </a:txBody>
                  <a:tcPr/>
                </a:tc>
              </a:tr>
              <a:tr h="738554">
                <a:tc>
                  <a:txBody>
                    <a:bodyPr/>
                    <a:lstStyle/>
                    <a:p>
                      <a:r>
                        <a:rPr lang="en-US" baseline="0" dirty="0" smtClean="0"/>
                        <a:t>Deal with goods as well as documents</a:t>
                      </a:r>
                      <a:endParaRPr lang="en-US" dirty="0"/>
                    </a:p>
                  </a:txBody>
                  <a:tcPr/>
                </a:tc>
                <a:tc>
                  <a:txBody>
                    <a:bodyPr/>
                    <a:lstStyle/>
                    <a:p>
                      <a:r>
                        <a:rPr lang="en-US" dirty="0" smtClean="0"/>
                        <a:t>Deal with documents only</a:t>
                      </a:r>
                      <a:endParaRPr lang="en-US" dirty="0"/>
                    </a:p>
                  </a:txBody>
                  <a:tcPr/>
                </a:tc>
              </a:tr>
              <a:tr h="738554">
                <a:tc>
                  <a:txBody>
                    <a:bodyPr/>
                    <a:lstStyle/>
                    <a:p>
                      <a:r>
                        <a:rPr lang="en-US" dirty="0" smtClean="0"/>
                        <a:t>Supply/Receipt of Goods against money</a:t>
                      </a:r>
                      <a:endParaRPr lang="en-US" dirty="0"/>
                    </a:p>
                  </a:txBody>
                  <a:tcPr/>
                </a:tc>
                <a:tc>
                  <a:txBody>
                    <a:bodyPr/>
                    <a:lstStyle/>
                    <a:p>
                      <a:r>
                        <a:rPr lang="en-US" dirty="0" smtClean="0"/>
                        <a:t>Money/Documents</a:t>
                      </a:r>
                      <a:r>
                        <a:rPr lang="en-US" baseline="0" dirty="0" smtClean="0"/>
                        <a:t> are traded against Money/Document</a:t>
                      </a:r>
                      <a:endParaRPr lang="en-US" dirty="0"/>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105400"/>
            <a:ext cx="8229600" cy="1143000"/>
          </a:xfrm>
        </p:spPr>
        <p:txBody>
          <a:bodyPr/>
          <a:lstStyle/>
          <a:p>
            <a:r>
              <a:rPr lang="en-US" dirty="0" smtClean="0"/>
              <a:t>Thank You for Your Attention</a:t>
            </a:r>
            <a:endParaRPr lang="en-US" dirty="0"/>
          </a:p>
        </p:txBody>
      </p:sp>
      <p:pic>
        <p:nvPicPr>
          <p:cNvPr id="5" name="Picture 4" descr="LOGO-new.jpg"/>
          <p:cNvPicPr>
            <a:picLocks noChangeAspect="1"/>
          </p:cNvPicPr>
          <p:nvPr/>
        </p:nvPicPr>
        <p:blipFill>
          <a:blip r:embed="rId2"/>
          <a:stretch>
            <a:fillRect/>
          </a:stretch>
        </p:blipFill>
        <p:spPr>
          <a:xfrm>
            <a:off x="3276600" y="914400"/>
            <a:ext cx="3124200" cy="318100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Islamic Finance for the Poor</a:t>
            </a:r>
            <a:endParaRPr lang="en-US" dirty="0"/>
          </a:p>
        </p:txBody>
      </p:sp>
      <p:graphicFrame>
        <p:nvGraphicFramePr>
          <p:cNvPr id="4" name="Content Placeholder 3"/>
          <p:cNvGraphicFramePr>
            <a:graphicFrameLocks noGrp="1"/>
          </p:cNvGraphicFramePr>
          <p:nvPr>
            <p:ph idx="1"/>
          </p:nvPr>
        </p:nvGraphicFramePr>
        <p:xfrm>
          <a:off x="457200" y="1371600"/>
          <a:ext cx="82296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457200" y="76200"/>
            <a:ext cx="8229600" cy="1200329"/>
          </a:xfrm>
          <a:prstGeom prst="rect">
            <a:avLst/>
          </a:prstGeom>
          <a:noFill/>
          <a:ln w="9525">
            <a:noFill/>
            <a:miter lim="800000"/>
            <a:headEnd/>
            <a:tailEnd/>
          </a:ln>
        </p:spPr>
        <p:txBody>
          <a:bodyPr>
            <a:spAutoFit/>
          </a:bodyPr>
          <a:lstStyle/>
          <a:p>
            <a:pPr algn="ctr"/>
            <a:r>
              <a:rPr lang="en-US" sz="3600" b="1" dirty="0">
                <a:latin typeface="Times New Roman" pitchFamily="18" charset="0"/>
                <a:cs typeface="Times New Roman" pitchFamily="18" charset="0"/>
              </a:rPr>
              <a:t>COMMON MODES OF </a:t>
            </a:r>
            <a:r>
              <a:rPr lang="en-US" sz="3600" b="1" dirty="0" smtClean="0">
                <a:latin typeface="Times New Roman" pitchFamily="18" charset="0"/>
                <a:cs typeface="Times New Roman" pitchFamily="18" charset="0"/>
              </a:rPr>
              <a:t>ISLAMIC FINANCING</a:t>
            </a:r>
            <a:endParaRPr lang="en-US" sz="3600" b="1" dirty="0">
              <a:latin typeface="Times New Roman" pitchFamily="18" charset="0"/>
              <a:cs typeface="Times New Roman" pitchFamily="18" charset="0"/>
            </a:endParaRPr>
          </a:p>
        </p:txBody>
      </p:sp>
      <p:graphicFrame>
        <p:nvGraphicFramePr>
          <p:cNvPr id="4" name="Diagram 3"/>
          <p:cNvGraphicFramePr/>
          <p:nvPr/>
        </p:nvGraphicFramePr>
        <p:xfrm>
          <a:off x="457200" y="1397000"/>
          <a:ext cx="830580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graphicEl>
                                              <a:dgm id="{D58566CB-9B5A-4043-9FDB-DF6B0AA555C8}"/>
                                            </p:graphicEl>
                                          </p:spTgt>
                                        </p:tgtEl>
                                        <p:attrNameLst>
                                          <p:attrName>style.visibility</p:attrName>
                                        </p:attrNameLst>
                                      </p:cBhvr>
                                      <p:to>
                                        <p:strVal val="visible"/>
                                      </p:to>
                                    </p:set>
                                    <p:animEffect transition="in" filter="fade">
                                      <p:cBhvr>
                                        <p:cTn id="7" dur="1000"/>
                                        <p:tgtEl>
                                          <p:spTgt spid="4">
                                            <p:graphicEl>
                                              <a:dgm id="{D58566CB-9B5A-4043-9FDB-DF6B0AA555C8}"/>
                                            </p:graphic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graphicEl>
                                              <a:dgm id="{71CEE9A2-9E0F-4069-AFED-BD5D58833B75}"/>
                                            </p:graphicEl>
                                          </p:spTgt>
                                        </p:tgtEl>
                                        <p:attrNameLst>
                                          <p:attrName>style.visibility</p:attrName>
                                        </p:attrNameLst>
                                      </p:cBhvr>
                                      <p:to>
                                        <p:strVal val="visible"/>
                                      </p:to>
                                    </p:set>
                                    <p:animEffect transition="in" filter="fade">
                                      <p:cBhvr>
                                        <p:cTn id="11" dur="1000"/>
                                        <p:tgtEl>
                                          <p:spTgt spid="4">
                                            <p:graphicEl>
                                              <a:dgm id="{71CEE9A2-9E0F-4069-AFED-BD5D58833B75}"/>
                                            </p:graphic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4">
                                            <p:graphicEl>
                                              <a:dgm id="{B8F00924-56B7-4727-ADA6-5FDC3A3C2FF2}"/>
                                            </p:graphicEl>
                                          </p:spTgt>
                                        </p:tgtEl>
                                        <p:attrNameLst>
                                          <p:attrName>style.visibility</p:attrName>
                                        </p:attrNameLst>
                                      </p:cBhvr>
                                      <p:to>
                                        <p:strVal val="visible"/>
                                      </p:to>
                                    </p:set>
                                    <p:animEffect transition="in" filter="fade">
                                      <p:cBhvr>
                                        <p:cTn id="15" dur="1000"/>
                                        <p:tgtEl>
                                          <p:spTgt spid="4">
                                            <p:graphicEl>
                                              <a:dgm id="{B8F00924-56B7-4727-ADA6-5FDC3A3C2FF2}"/>
                                            </p:graphic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4">
                                            <p:graphicEl>
                                              <a:dgm id="{643409A5-5739-4525-8F9A-D631FC6E1DA6}"/>
                                            </p:graphicEl>
                                          </p:spTgt>
                                        </p:tgtEl>
                                        <p:attrNameLst>
                                          <p:attrName>style.visibility</p:attrName>
                                        </p:attrNameLst>
                                      </p:cBhvr>
                                      <p:to>
                                        <p:strVal val="visible"/>
                                      </p:to>
                                    </p:set>
                                    <p:animEffect transition="in" filter="fade">
                                      <p:cBhvr>
                                        <p:cTn id="19" dur="1000"/>
                                        <p:tgtEl>
                                          <p:spTgt spid="4">
                                            <p:graphicEl>
                                              <a:dgm id="{643409A5-5739-4525-8F9A-D631FC6E1DA6}"/>
                                            </p:graphic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4">
                                            <p:graphicEl>
                                              <a:dgm id="{7A7AA2A3-DD88-4FC7-80EF-06E0CD2BA07B}"/>
                                            </p:graphicEl>
                                          </p:spTgt>
                                        </p:tgtEl>
                                        <p:attrNameLst>
                                          <p:attrName>style.visibility</p:attrName>
                                        </p:attrNameLst>
                                      </p:cBhvr>
                                      <p:to>
                                        <p:strVal val="visible"/>
                                      </p:to>
                                    </p:set>
                                    <p:animEffect transition="in" filter="fade">
                                      <p:cBhvr>
                                        <p:cTn id="23" dur="1000"/>
                                        <p:tgtEl>
                                          <p:spTgt spid="4">
                                            <p:graphicEl>
                                              <a:dgm id="{7A7AA2A3-DD88-4FC7-80EF-06E0CD2BA07B}"/>
                                            </p:graphic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4">
                                            <p:graphicEl>
                                              <a:dgm id="{D66F55DE-F6FE-46EA-83A5-726D2B5B64EB}"/>
                                            </p:graphicEl>
                                          </p:spTgt>
                                        </p:tgtEl>
                                        <p:attrNameLst>
                                          <p:attrName>style.visibility</p:attrName>
                                        </p:attrNameLst>
                                      </p:cBhvr>
                                      <p:to>
                                        <p:strVal val="visible"/>
                                      </p:to>
                                    </p:set>
                                    <p:animEffect transition="in" filter="fade">
                                      <p:cBhvr>
                                        <p:cTn id="27" dur="1000"/>
                                        <p:tgtEl>
                                          <p:spTgt spid="4">
                                            <p:graphicEl>
                                              <a:dgm id="{D66F55DE-F6FE-46EA-83A5-726D2B5B64EB}"/>
                                            </p:graphic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4">
                                            <p:graphicEl>
                                              <a:dgm id="{B09DFEF3-BA77-4485-88BE-6CEA1DC89E95}"/>
                                            </p:graphicEl>
                                          </p:spTgt>
                                        </p:tgtEl>
                                        <p:attrNameLst>
                                          <p:attrName>style.visibility</p:attrName>
                                        </p:attrNameLst>
                                      </p:cBhvr>
                                      <p:to>
                                        <p:strVal val="visible"/>
                                      </p:to>
                                    </p:set>
                                    <p:animEffect transition="in" filter="fade">
                                      <p:cBhvr>
                                        <p:cTn id="31" dur="1000"/>
                                        <p:tgtEl>
                                          <p:spTgt spid="4">
                                            <p:graphicEl>
                                              <a:dgm id="{B09DFEF3-BA77-4485-88BE-6CEA1DC89E95}"/>
                                            </p:graphicEl>
                                          </p:spTgt>
                                        </p:tgtEl>
                                      </p:cBhvr>
                                    </p:animEffect>
                                  </p:childTnLst>
                                </p:cTn>
                              </p:par>
                            </p:childTnLst>
                          </p:cTn>
                        </p:par>
                        <p:par>
                          <p:cTn id="32" fill="hold">
                            <p:stCondLst>
                              <p:cond delay="7000"/>
                            </p:stCondLst>
                            <p:childTnLst>
                              <p:par>
                                <p:cTn id="33" presetID="10" presetClass="entr" presetSubtype="0" fill="hold" grpId="0" nodeType="afterEffect">
                                  <p:stCondLst>
                                    <p:cond delay="0"/>
                                  </p:stCondLst>
                                  <p:childTnLst>
                                    <p:set>
                                      <p:cBhvr>
                                        <p:cTn id="34" dur="1" fill="hold">
                                          <p:stCondLst>
                                            <p:cond delay="0"/>
                                          </p:stCondLst>
                                        </p:cTn>
                                        <p:tgtEl>
                                          <p:spTgt spid="4">
                                            <p:graphicEl>
                                              <a:dgm id="{2902442D-B445-49E8-88AC-956D98406344}"/>
                                            </p:graphicEl>
                                          </p:spTgt>
                                        </p:tgtEl>
                                        <p:attrNameLst>
                                          <p:attrName>style.visibility</p:attrName>
                                        </p:attrNameLst>
                                      </p:cBhvr>
                                      <p:to>
                                        <p:strVal val="visible"/>
                                      </p:to>
                                    </p:set>
                                    <p:animEffect transition="in" filter="fade">
                                      <p:cBhvr>
                                        <p:cTn id="35" dur="1000"/>
                                        <p:tgtEl>
                                          <p:spTgt spid="4">
                                            <p:graphicEl>
                                              <a:dgm id="{2902442D-B445-49E8-88AC-956D98406344}"/>
                                            </p:graphicEl>
                                          </p:spTgt>
                                        </p:tgtEl>
                                      </p:cBhvr>
                                    </p:animEffect>
                                  </p:childTnLst>
                                </p:cTn>
                              </p:par>
                            </p:childTnLst>
                          </p:cTn>
                        </p:par>
                        <p:par>
                          <p:cTn id="36" fill="hold">
                            <p:stCondLst>
                              <p:cond delay="8000"/>
                            </p:stCondLst>
                            <p:childTnLst>
                              <p:par>
                                <p:cTn id="37" presetID="10" presetClass="entr" presetSubtype="0" fill="hold" grpId="0" nodeType="afterEffect">
                                  <p:stCondLst>
                                    <p:cond delay="0"/>
                                  </p:stCondLst>
                                  <p:childTnLst>
                                    <p:set>
                                      <p:cBhvr>
                                        <p:cTn id="38" dur="1" fill="hold">
                                          <p:stCondLst>
                                            <p:cond delay="0"/>
                                          </p:stCondLst>
                                        </p:cTn>
                                        <p:tgtEl>
                                          <p:spTgt spid="4">
                                            <p:graphicEl>
                                              <a:dgm id="{8E409DED-DF49-42AA-8E96-199A753490DC}"/>
                                            </p:graphicEl>
                                          </p:spTgt>
                                        </p:tgtEl>
                                        <p:attrNameLst>
                                          <p:attrName>style.visibility</p:attrName>
                                        </p:attrNameLst>
                                      </p:cBhvr>
                                      <p:to>
                                        <p:strVal val="visible"/>
                                      </p:to>
                                    </p:set>
                                    <p:animEffect transition="in" filter="fade">
                                      <p:cBhvr>
                                        <p:cTn id="39" dur="1000"/>
                                        <p:tgtEl>
                                          <p:spTgt spid="4">
                                            <p:graphicEl>
                                              <a:dgm id="{8E409DED-DF49-42AA-8E96-199A753490DC}"/>
                                            </p:graphicEl>
                                          </p:spTgt>
                                        </p:tgtEl>
                                      </p:cBhvr>
                                    </p:animEffect>
                                  </p:childTnLst>
                                </p:cTn>
                              </p:par>
                            </p:childTnLst>
                          </p:cTn>
                        </p:par>
                        <p:par>
                          <p:cTn id="40" fill="hold">
                            <p:stCondLst>
                              <p:cond delay="9000"/>
                            </p:stCondLst>
                            <p:childTnLst>
                              <p:par>
                                <p:cTn id="41" presetID="10" presetClass="entr" presetSubtype="0" fill="hold" grpId="0" nodeType="afterEffect">
                                  <p:stCondLst>
                                    <p:cond delay="0"/>
                                  </p:stCondLst>
                                  <p:childTnLst>
                                    <p:set>
                                      <p:cBhvr>
                                        <p:cTn id="42" dur="1" fill="hold">
                                          <p:stCondLst>
                                            <p:cond delay="0"/>
                                          </p:stCondLst>
                                        </p:cTn>
                                        <p:tgtEl>
                                          <p:spTgt spid="4">
                                            <p:graphicEl>
                                              <a:dgm id="{59EBC08A-BB6C-4218-A917-FFFB9F6E1853}"/>
                                            </p:graphicEl>
                                          </p:spTgt>
                                        </p:tgtEl>
                                        <p:attrNameLst>
                                          <p:attrName>style.visibility</p:attrName>
                                        </p:attrNameLst>
                                      </p:cBhvr>
                                      <p:to>
                                        <p:strVal val="visible"/>
                                      </p:to>
                                    </p:set>
                                    <p:animEffect transition="in" filter="fade">
                                      <p:cBhvr>
                                        <p:cTn id="43" dur="1000"/>
                                        <p:tgtEl>
                                          <p:spTgt spid="4">
                                            <p:graphicEl>
                                              <a:dgm id="{59EBC08A-BB6C-4218-A917-FFFB9F6E1853}"/>
                                            </p:graphicEl>
                                          </p:spTgt>
                                        </p:tgtEl>
                                      </p:cBhvr>
                                    </p:animEffect>
                                  </p:childTnLst>
                                </p:cTn>
                              </p:par>
                            </p:childTnLst>
                          </p:cTn>
                        </p:par>
                        <p:par>
                          <p:cTn id="44" fill="hold">
                            <p:stCondLst>
                              <p:cond delay="10000"/>
                            </p:stCondLst>
                            <p:childTnLst>
                              <p:par>
                                <p:cTn id="45" presetID="10" presetClass="entr" presetSubtype="0" fill="hold" grpId="0" nodeType="afterEffect">
                                  <p:stCondLst>
                                    <p:cond delay="0"/>
                                  </p:stCondLst>
                                  <p:childTnLst>
                                    <p:set>
                                      <p:cBhvr>
                                        <p:cTn id="46" dur="1" fill="hold">
                                          <p:stCondLst>
                                            <p:cond delay="0"/>
                                          </p:stCondLst>
                                        </p:cTn>
                                        <p:tgtEl>
                                          <p:spTgt spid="4">
                                            <p:graphicEl>
                                              <a:dgm id="{63AFED7D-6E85-4DF8-8A69-E942AD4B7304}"/>
                                            </p:graphicEl>
                                          </p:spTgt>
                                        </p:tgtEl>
                                        <p:attrNameLst>
                                          <p:attrName>style.visibility</p:attrName>
                                        </p:attrNameLst>
                                      </p:cBhvr>
                                      <p:to>
                                        <p:strVal val="visible"/>
                                      </p:to>
                                    </p:set>
                                    <p:animEffect transition="in" filter="fade">
                                      <p:cBhvr>
                                        <p:cTn id="47" dur="1000"/>
                                        <p:tgtEl>
                                          <p:spTgt spid="4">
                                            <p:graphicEl>
                                              <a:dgm id="{63AFED7D-6E85-4DF8-8A69-E942AD4B730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
          <p:cNvGrpSpPr/>
          <p:nvPr/>
        </p:nvGrpSpPr>
        <p:grpSpPr>
          <a:xfrm>
            <a:off x="0" y="0"/>
            <a:ext cx="4114800" cy="6858000"/>
            <a:chOff x="0" y="0"/>
            <a:chExt cx="4114800" cy="6858000"/>
          </a:xfrm>
          <a:noFill/>
        </p:grpSpPr>
        <p:pic>
          <p:nvPicPr>
            <p:cNvPr id="5" name="Picture 4" descr="DSC00168.JPG"/>
            <p:cNvPicPr>
              <a:picLocks noChangeAspect="1"/>
            </p:cNvPicPr>
            <p:nvPr/>
          </p:nvPicPr>
          <p:blipFill>
            <a:blip r:embed="rId3" cstate="email"/>
            <a:stretch>
              <a:fillRect/>
            </a:stretch>
          </p:blipFill>
          <p:spPr>
            <a:xfrm>
              <a:off x="0" y="0"/>
              <a:ext cx="2206752" cy="1655064"/>
            </a:xfrm>
            <a:prstGeom prst="rect">
              <a:avLst/>
            </a:prstGeom>
            <a:ln>
              <a:noFill/>
            </a:ln>
            <a:effectLst>
              <a:outerShdw blurRad="292100" dist="139700" dir="2700000" algn="tl" rotWithShape="0">
                <a:srgbClr val="333333">
                  <a:alpha val="65000"/>
                </a:srgbClr>
              </a:outerShdw>
            </a:effectLst>
          </p:spPr>
        </p:pic>
        <p:pic>
          <p:nvPicPr>
            <p:cNvPr id="6" name="Picture 5" descr="DSC00157.JPG"/>
            <p:cNvPicPr>
              <a:picLocks noChangeAspect="1"/>
            </p:cNvPicPr>
            <p:nvPr/>
          </p:nvPicPr>
          <p:blipFill>
            <a:blip r:embed="rId4" cstate="email"/>
            <a:stretch>
              <a:fillRect/>
            </a:stretch>
          </p:blipFill>
          <p:spPr>
            <a:xfrm>
              <a:off x="0" y="1676400"/>
              <a:ext cx="1085850" cy="1447800"/>
            </a:xfrm>
            <a:prstGeom prst="rect">
              <a:avLst/>
            </a:prstGeom>
            <a:ln>
              <a:noFill/>
            </a:ln>
            <a:effectLst>
              <a:outerShdw blurRad="292100" dist="139700" dir="2700000" algn="tl" rotWithShape="0">
                <a:srgbClr val="333333">
                  <a:alpha val="65000"/>
                </a:srgbClr>
              </a:outerShdw>
            </a:effectLst>
          </p:spPr>
        </p:pic>
        <p:pic>
          <p:nvPicPr>
            <p:cNvPr id="11" name="Picture 10" descr="DSC00156.JPG"/>
            <p:cNvPicPr>
              <a:picLocks noChangeAspect="1"/>
            </p:cNvPicPr>
            <p:nvPr/>
          </p:nvPicPr>
          <p:blipFill>
            <a:blip r:embed="rId5" cstate="email"/>
            <a:stretch>
              <a:fillRect/>
            </a:stretch>
          </p:blipFill>
          <p:spPr>
            <a:xfrm>
              <a:off x="1066800" y="1295400"/>
              <a:ext cx="1543050" cy="2057400"/>
            </a:xfrm>
            <a:prstGeom prst="rect">
              <a:avLst/>
            </a:prstGeom>
            <a:ln>
              <a:noFill/>
            </a:ln>
            <a:effectLst>
              <a:outerShdw blurRad="292100" dist="139700" dir="2700000" algn="tl" rotWithShape="0">
                <a:srgbClr val="333333">
                  <a:alpha val="65000"/>
                </a:srgbClr>
              </a:outerShdw>
            </a:effectLst>
          </p:spPr>
        </p:pic>
        <p:pic>
          <p:nvPicPr>
            <p:cNvPr id="7" name="Picture 6" descr="DSC00162.JPG"/>
            <p:cNvPicPr>
              <a:picLocks noChangeAspect="1"/>
            </p:cNvPicPr>
            <p:nvPr/>
          </p:nvPicPr>
          <p:blipFill>
            <a:blip r:embed="rId6" cstate="email"/>
            <a:stretch>
              <a:fillRect/>
            </a:stretch>
          </p:blipFill>
          <p:spPr>
            <a:xfrm>
              <a:off x="0" y="3124200"/>
              <a:ext cx="2054352" cy="1540764"/>
            </a:xfrm>
            <a:prstGeom prst="rect">
              <a:avLst/>
            </a:prstGeom>
            <a:ln>
              <a:noFill/>
            </a:ln>
            <a:effectLst>
              <a:outerShdw blurRad="292100" dist="139700" dir="2700000" algn="tl" rotWithShape="0">
                <a:srgbClr val="333333">
                  <a:alpha val="65000"/>
                </a:srgbClr>
              </a:outerShdw>
            </a:effectLst>
          </p:spPr>
        </p:pic>
        <p:pic>
          <p:nvPicPr>
            <p:cNvPr id="9" name="Picture 8" descr="DSC00158.JPG"/>
            <p:cNvPicPr>
              <a:picLocks noChangeAspect="1"/>
            </p:cNvPicPr>
            <p:nvPr/>
          </p:nvPicPr>
          <p:blipFill>
            <a:blip r:embed="rId7" cstate="email"/>
            <a:stretch>
              <a:fillRect/>
            </a:stretch>
          </p:blipFill>
          <p:spPr>
            <a:xfrm>
              <a:off x="1676400" y="3200400"/>
              <a:ext cx="1885950" cy="2514600"/>
            </a:xfrm>
            <a:prstGeom prst="rect">
              <a:avLst/>
            </a:prstGeom>
            <a:ln>
              <a:noFill/>
            </a:ln>
            <a:effectLst>
              <a:outerShdw blurRad="292100" dist="139700" dir="2700000" algn="tl" rotWithShape="0">
                <a:srgbClr val="333333">
                  <a:alpha val="65000"/>
                </a:srgbClr>
              </a:outerShdw>
            </a:effectLst>
          </p:spPr>
        </p:pic>
        <p:pic>
          <p:nvPicPr>
            <p:cNvPr id="8" name="Picture 7" descr="DSC00163.JPG"/>
            <p:cNvPicPr>
              <a:picLocks noChangeAspect="1"/>
            </p:cNvPicPr>
            <p:nvPr/>
          </p:nvPicPr>
          <p:blipFill>
            <a:blip r:embed="rId8" cstate="email"/>
            <a:stretch>
              <a:fillRect/>
            </a:stretch>
          </p:blipFill>
          <p:spPr>
            <a:xfrm>
              <a:off x="0" y="4622800"/>
              <a:ext cx="1676400" cy="2235200"/>
            </a:xfrm>
            <a:prstGeom prst="rect">
              <a:avLst/>
            </a:prstGeom>
            <a:ln>
              <a:noFill/>
            </a:ln>
            <a:effectLst>
              <a:outerShdw blurRad="292100" dist="139700" dir="2700000" algn="tl" rotWithShape="0">
                <a:srgbClr val="333333">
                  <a:alpha val="65000"/>
                </a:srgbClr>
              </a:outerShdw>
            </a:effectLst>
          </p:spPr>
        </p:pic>
        <p:pic>
          <p:nvPicPr>
            <p:cNvPr id="10" name="Picture 9" descr="DSC00183.JPG"/>
            <p:cNvPicPr>
              <a:picLocks noChangeAspect="1"/>
            </p:cNvPicPr>
            <p:nvPr/>
          </p:nvPicPr>
          <p:blipFill>
            <a:blip r:embed="rId9" cstate="email"/>
            <a:stretch>
              <a:fillRect/>
            </a:stretch>
          </p:blipFill>
          <p:spPr>
            <a:xfrm>
              <a:off x="1676401" y="5029200"/>
              <a:ext cx="2438399" cy="1828799"/>
            </a:xfrm>
            <a:prstGeom prst="rect">
              <a:avLst/>
            </a:prstGeom>
            <a:ln>
              <a:noFill/>
            </a:ln>
            <a:effectLst>
              <a:outerShdw blurRad="292100" dist="139700" dir="2700000" algn="tl" rotWithShape="0">
                <a:srgbClr val="333333">
                  <a:alpha val="65000"/>
                </a:srgbClr>
              </a:outerShdw>
            </a:effectLst>
          </p:spPr>
        </p:pic>
      </p:grpSp>
      <p:pic>
        <p:nvPicPr>
          <p:cNvPr id="2" name="Picture 1" descr="LOGO-new.jpg"/>
          <p:cNvPicPr>
            <a:picLocks noChangeAspect="1"/>
          </p:cNvPicPr>
          <p:nvPr/>
        </p:nvPicPr>
        <p:blipFill>
          <a:blip r:embed="rId10"/>
          <a:stretch>
            <a:fillRect/>
          </a:stretch>
        </p:blipFill>
        <p:spPr>
          <a:xfrm>
            <a:off x="4343400" y="2133600"/>
            <a:ext cx="4191000" cy="4267200"/>
          </a:xfrm>
          <a:prstGeom prst="rect">
            <a:avLst/>
          </a:prstGeom>
          <a:ln>
            <a:noFill/>
          </a:ln>
          <a:effectLst>
            <a:softEdge rad="112500"/>
          </a:effectLst>
        </p:spPr>
      </p:pic>
      <p:sp>
        <p:nvSpPr>
          <p:cNvPr id="2052" name="TextBox 2"/>
          <p:cNvSpPr txBox="1">
            <a:spLocks noChangeArrowheads="1"/>
          </p:cNvSpPr>
          <p:nvPr/>
        </p:nvSpPr>
        <p:spPr bwMode="auto">
          <a:xfrm>
            <a:off x="2133600" y="457200"/>
            <a:ext cx="7010400" cy="954088"/>
          </a:xfrm>
          <a:prstGeom prst="rect">
            <a:avLst/>
          </a:prstGeom>
          <a:noFill/>
          <a:ln w="9525">
            <a:noFill/>
            <a:miter lim="800000"/>
            <a:headEnd/>
            <a:tailEnd/>
          </a:ln>
        </p:spPr>
        <p:txBody>
          <a:bodyPr>
            <a:spAutoFit/>
          </a:bodyPr>
          <a:lstStyle/>
          <a:p>
            <a:pPr algn="ctr"/>
            <a:r>
              <a:rPr lang="en-US" sz="2800">
                <a:latin typeface="Copperplate Gothic Bold"/>
              </a:rPr>
              <a:t>CENTRE FOR WOMEN COOPERATIVE DEVELOPMENT</a:t>
            </a:r>
          </a:p>
        </p:txBody>
      </p:sp>
    </p:spTree>
  </p:cSld>
  <p:clrMapOvr>
    <a:masterClrMapping/>
  </p:clrMapOvr>
  <p:transition spd="med">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10"/>
          <p:cNvGrpSpPr/>
          <p:nvPr/>
        </p:nvGrpSpPr>
        <p:grpSpPr>
          <a:xfrm>
            <a:off x="0" y="0"/>
            <a:ext cx="4114800" cy="6858000"/>
            <a:chOff x="0" y="0"/>
            <a:chExt cx="4114800" cy="6858000"/>
          </a:xfrm>
          <a:noFill/>
        </p:grpSpPr>
        <p:pic>
          <p:nvPicPr>
            <p:cNvPr id="3" name="Picture 2" descr="DSC00168.JPG"/>
            <p:cNvPicPr>
              <a:picLocks noChangeAspect="1"/>
            </p:cNvPicPr>
            <p:nvPr/>
          </p:nvPicPr>
          <p:blipFill>
            <a:blip r:embed="rId2" cstate="email">
              <a:duotone>
                <a:schemeClr val="bg2">
                  <a:shade val="45000"/>
                  <a:satMod val="135000"/>
                </a:schemeClr>
                <a:prstClr val="white"/>
              </a:duotone>
              <a:lum bright="20000"/>
            </a:blip>
            <a:stretch>
              <a:fillRect/>
            </a:stretch>
          </p:blipFill>
          <p:spPr>
            <a:xfrm>
              <a:off x="0" y="0"/>
              <a:ext cx="2206752" cy="1655064"/>
            </a:xfrm>
            <a:prstGeom prst="rect">
              <a:avLst/>
            </a:prstGeom>
            <a:grpFill/>
            <a:ln>
              <a:noFill/>
            </a:ln>
            <a:effectLst>
              <a:softEdge rad="112500"/>
            </a:effectLst>
          </p:spPr>
        </p:pic>
        <p:pic>
          <p:nvPicPr>
            <p:cNvPr id="4" name="Picture 3" descr="DSC00157.JPG"/>
            <p:cNvPicPr>
              <a:picLocks noChangeAspect="1"/>
            </p:cNvPicPr>
            <p:nvPr/>
          </p:nvPicPr>
          <p:blipFill>
            <a:blip r:embed="rId3" cstate="email">
              <a:duotone>
                <a:schemeClr val="bg2">
                  <a:shade val="45000"/>
                  <a:satMod val="135000"/>
                </a:schemeClr>
                <a:prstClr val="white"/>
              </a:duotone>
              <a:lum bright="20000"/>
            </a:blip>
            <a:stretch>
              <a:fillRect/>
            </a:stretch>
          </p:blipFill>
          <p:spPr>
            <a:xfrm>
              <a:off x="0" y="1676400"/>
              <a:ext cx="1085850" cy="1447800"/>
            </a:xfrm>
            <a:prstGeom prst="rect">
              <a:avLst/>
            </a:prstGeom>
            <a:grpFill/>
            <a:ln>
              <a:noFill/>
            </a:ln>
            <a:effectLst>
              <a:softEdge rad="112500"/>
            </a:effectLst>
          </p:spPr>
        </p:pic>
        <p:pic>
          <p:nvPicPr>
            <p:cNvPr id="5" name="Picture 4" descr="DSC00162.JPG"/>
            <p:cNvPicPr>
              <a:picLocks noChangeAspect="1"/>
            </p:cNvPicPr>
            <p:nvPr/>
          </p:nvPicPr>
          <p:blipFill>
            <a:blip r:embed="rId4" cstate="email">
              <a:duotone>
                <a:schemeClr val="bg2">
                  <a:shade val="45000"/>
                  <a:satMod val="135000"/>
                </a:schemeClr>
                <a:prstClr val="white"/>
              </a:duotone>
              <a:lum bright="20000"/>
            </a:blip>
            <a:stretch>
              <a:fillRect/>
            </a:stretch>
          </p:blipFill>
          <p:spPr>
            <a:xfrm>
              <a:off x="0" y="3124200"/>
              <a:ext cx="2054352" cy="1540764"/>
            </a:xfrm>
            <a:prstGeom prst="rect">
              <a:avLst/>
            </a:prstGeom>
            <a:grpFill/>
            <a:ln>
              <a:noFill/>
            </a:ln>
            <a:effectLst>
              <a:softEdge rad="112500"/>
            </a:effectLst>
          </p:spPr>
        </p:pic>
        <p:pic>
          <p:nvPicPr>
            <p:cNvPr id="6" name="Picture 5" descr="DSC00163.JPG"/>
            <p:cNvPicPr>
              <a:picLocks noChangeAspect="1"/>
            </p:cNvPicPr>
            <p:nvPr/>
          </p:nvPicPr>
          <p:blipFill>
            <a:blip r:embed="rId5" cstate="email">
              <a:duotone>
                <a:schemeClr val="bg2">
                  <a:shade val="45000"/>
                  <a:satMod val="135000"/>
                </a:schemeClr>
                <a:prstClr val="white"/>
              </a:duotone>
              <a:lum bright="20000"/>
            </a:blip>
            <a:stretch>
              <a:fillRect/>
            </a:stretch>
          </p:blipFill>
          <p:spPr>
            <a:xfrm>
              <a:off x="0" y="4622800"/>
              <a:ext cx="1676400" cy="2235200"/>
            </a:xfrm>
            <a:prstGeom prst="rect">
              <a:avLst/>
            </a:prstGeom>
            <a:grpFill/>
            <a:ln>
              <a:noFill/>
            </a:ln>
            <a:effectLst>
              <a:softEdge rad="112500"/>
            </a:effectLst>
          </p:spPr>
        </p:pic>
        <p:pic>
          <p:nvPicPr>
            <p:cNvPr id="7" name="Picture 6" descr="DSC00158.JPG"/>
            <p:cNvPicPr>
              <a:picLocks noChangeAspect="1"/>
            </p:cNvPicPr>
            <p:nvPr/>
          </p:nvPicPr>
          <p:blipFill>
            <a:blip r:embed="rId6" cstate="email">
              <a:duotone>
                <a:schemeClr val="bg2">
                  <a:shade val="45000"/>
                  <a:satMod val="135000"/>
                </a:schemeClr>
                <a:prstClr val="white"/>
              </a:duotone>
              <a:lum bright="20000"/>
            </a:blip>
            <a:stretch>
              <a:fillRect/>
            </a:stretch>
          </p:blipFill>
          <p:spPr>
            <a:xfrm>
              <a:off x="1676400" y="3200400"/>
              <a:ext cx="1885950" cy="2514600"/>
            </a:xfrm>
            <a:prstGeom prst="rect">
              <a:avLst/>
            </a:prstGeom>
            <a:grpFill/>
            <a:ln>
              <a:noFill/>
            </a:ln>
            <a:effectLst>
              <a:softEdge rad="112500"/>
            </a:effectLst>
          </p:spPr>
        </p:pic>
        <p:pic>
          <p:nvPicPr>
            <p:cNvPr id="8" name="Picture 7" descr="DSC00183.JPG"/>
            <p:cNvPicPr>
              <a:picLocks noChangeAspect="1"/>
            </p:cNvPicPr>
            <p:nvPr/>
          </p:nvPicPr>
          <p:blipFill>
            <a:blip r:embed="rId7" cstate="email">
              <a:duotone>
                <a:schemeClr val="bg2">
                  <a:shade val="45000"/>
                  <a:satMod val="135000"/>
                </a:schemeClr>
                <a:prstClr val="white"/>
              </a:duotone>
              <a:lum bright="20000"/>
            </a:blip>
            <a:stretch>
              <a:fillRect/>
            </a:stretch>
          </p:blipFill>
          <p:spPr>
            <a:xfrm>
              <a:off x="1676401" y="5029200"/>
              <a:ext cx="2438399" cy="1828799"/>
            </a:xfrm>
            <a:prstGeom prst="rect">
              <a:avLst/>
            </a:prstGeom>
            <a:grpFill/>
            <a:ln>
              <a:noFill/>
            </a:ln>
            <a:effectLst>
              <a:softEdge rad="112500"/>
            </a:effectLst>
          </p:spPr>
        </p:pic>
        <p:pic>
          <p:nvPicPr>
            <p:cNvPr id="2" name="Picture 1" descr="DSC00156.JPG"/>
            <p:cNvPicPr>
              <a:picLocks noChangeAspect="1"/>
            </p:cNvPicPr>
            <p:nvPr/>
          </p:nvPicPr>
          <p:blipFill>
            <a:blip r:embed="rId8" cstate="email">
              <a:duotone>
                <a:schemeClr val="bg2">
                  <a:shade val="45000"/>
                  <a:satMod val="135000"/>
                </a:schemeClr>
                <a:prstClr val="white"/>
              </a:duotone>
              <a:lum bright="20000"/>
            </a:blip>
            <a:stretch>
              <a:fillRect/>
            </a:stretch>
          </p:blipFill>
          <p:spPr>
            <a:xfrm>
              <a:off x="1066800" y="1295400"/>
              <a:ext cx="1543050" cy="2057400"/>
            </a:xfrm>
            <a:prstGeom prst="rect">
              <a:avLst/>
            </a:prstGeom>
            <a:grpFill/>
            <a:ln>
              <a:noFill/>
            </a:ln>
            <a:effectLst>
              <a:softEdge rad="112500"/>
            </a:effectLst>
          </p:spPr>
        </p:pic>
      </p:grpSp>
      <p:sp>
        <p:nvSpPr>
          <p:cNvPr id="12" name="Title 1"/>
          <p:cNvSpPr txBox="1">
            <a:spLocks/>
          </p:cNvSpPr>
          <p:nvPr/>
        </p:nvSpPr>
        <p:spPr>
          <a:xfrm>
            <a:off x="0" y="914400"/>
            <a:ext cx="9144000" cy="1143000"/>
          </a:xfrm>
          <a:prstGeom prst="rect">
            <a:avLst/>
          </a:prstGeom>
        </p:spPr>
        <p:txBody>
          <a:bodyPr/>
          <a:lstStyle/>
          <a:p>
            <a:pPr algn="ctr" eaLnBrk="0" fontAlgn="auto" hangingPunct="0">
              <a:spcBef>
                <a:spcPts val="0"/>
              </a:spcBef>
              <a:spcAft>
                <a:spcPts val="0"/>
              </a:spcAft>
              <a:defRPr/>
            </a:pPr>
            <a:r>
              <a:rPr lang="en-US" sz="5000" b="1" spc="600" dirty="0">
                <a:latin typeface="Engravers MT" pitchFamily="18" charset="0"/>
                <a:ea typeface="+mj-ea"/>
                <a:cs typeface="+mj-cs"/>
              </a:rPr>
              <a:t>VISION</a:t>
            </a:r>
          </a:p>
        </p:txBody>
      </p:sp>
      <p:sp>
        <p:nvSpPr>
          <p:cNvPr id="3076" name="Content Placeholder 2"/>
          <p:cNvSpPr txBox="1">
            <a:spLocks/>
          </p:cNvSpPr>
          <p:nvPr/>
        </p:nvSpPr>
        <p:spPr bwMode="auto">
          <a:xfrm>
            <a:off x="762000" y="2225675"/>
            <a:ext cx="7467600" cy="4708525"/>
          </a:xfrm>
          <a:prstGeom prst="rect">
            <a:avLst/>
          </a:prstGeom>
          <a:noFill/>
          <a:ln w="9525">
            <a:noFill/>
            <a:miter lim="800000"/>
            <a:headEnd/>
            <a:tailEnd/>
          </a:ln>
        </p:spPr>
        <p:txBody>
          <a:bodyPr/>
          <a:lstStyle/>
          <a:p>
            <a:pPr algn="ctr">
              <a:buFont typeface="Arial" pitchFamily="34" charset="0"/>
              <a:buNone/>
            </a:pPr>
            <a:r>
              <a:rPr lang="en-US" sz="4400" dirty="0">
                <a:latin typeface="Calibri" pitchFamily="34" charset="0"/>
              </a:rPr>
              <a:t>POVERTY ALLEVIATION</a:t>
            </a:r>
          </a:p>
          <a:p>
            <a:pPr algn="ctr">
              <a:buFont typeface="Arial" pitchFamily="34" charset="0"/>
              <a:buNone/>
            </a:pPr>
            <a:r>
              <a:rPr lang="en-US" sz="4400" dirty="0">
                <a:latin typeface="Calibri" pitchFamily="34" charset="0"/>
              </a:rPr>
              <a:t> THROUGH</a:t>
            </a:r>
          </a:p>
          <a:p>
            <a:pPr algn="ctr">
              <a:buFont typeface="Arial" pitchFamily="34" charset="0"/>
              <a:buNone/>
            </a:pPr>
            <a:r>
              <a:rPr lang="en-US" sz="4400" dirty="0">
                <a:latin typeface="Calibri" pitchFamily="34" charset="0"/>
              </a:rPr>
              <a:t> ENTERPRISE DEVELOPMENT</a:t>
            </a: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4114800" cy="6858000"/>
            <a:chOff x="0" y="0"/>
            <a:chExt cx="4114800" cy="6858000"/>
          </a:xfrm>
          <a:noFill/>
        </p:grpSpPr>
        <p:pic>
          <p:nvPicPr>
            <p:cNvPr id="3" name="Picture 2" descr="DSC00168.JPG"/>
            <p:cNvPicPr>
              <a:picLocks noChangeAspect="1"/>
            </p:cNvPicPr>
            <p:nvPr/>
          </p:nvPicPr>
          <p:blipFill>
            <a:blip r:embed="rId2" cstate="email">
              <a:duotone>
                <a:schemeClr val="bg2">
                  <a:shade val="45000"/>
                  <a:satMod val="135000"/>
                </a:schemeClr>
                <a:prstClr val="white"/>
              </a:duotone>
              <a:lum bright="20000"/>
            </a:blip>
            <a:stretch>
              <a:fillRect/>
            </a:stretch>
          </p:blipFill>
          <p:spPr>
            <a:xfrm>
              <a:off x="0" y="0"/>
              <a:ext cx="2206752" cy="1655064"/>
            </a:xfrm>
            <a:prstGeom prst="rect">
              <a:avLst/>
            </a:prstGeom>
            <a:grpFill/>
            <a:ln>
              <a:noFill/>
            </a:ln>
            <a:effectLst>
              <a:softEdge rad="112500"/>
            </a:effectLst>
          </p:spPr>
        </p:pic>
        <p:pic>
          <p:nvPicPr>
            <p:cNvPr id="4" name="Picture 3" descr="DSC00157.JPG"/>
            <p:cNvPicPr>
              <a:picLocks noChangeAspect="1"/>
            </p:cNvPicPr>
            <p:nvPr/>
          </p:nvPicPr>
          <p:blipFill>
            <a:blip r:embed="rId3" cstate="email">
              <a:duotone>
                <a:schemeClr val="bg2">
                  <a:shade val="45000"/>
                  <a:satMod val="135000"/>
                </a:schemeClr>
                <a:prstClr val="white"/>
              </a:duotone>
              <a:lum bright="20000"/>
            </a:blip>
            <a:stretch>
              <a:fillRect/>
            </a:stretch>
          </p:blipFill>
          <p:spPr>
            <a:xfrm>
              <a:off x="0" y="1676400"/>
              <a:ext cx="1085850" cy="1447800"/>
            </a:xfrm>
            <a:prstGeom prst="rect">
              <a:avLst/>
            </a:prstGeom>
            <a:grpFill/>
            <a:ln>
              <a:noFill/>
            </a:ln>
            <a:effectLst>
              <a:softEdge rad="112500"/>
            </a:effectLst>
          </p:spPr>
        </p:pic>
        <p:pic>
          <p:nvPicPr>
            <p:cNvPr id="5" name="Picture 4" descr="DSC00162.JPG"/>
            <p:cNvPicPr>
              <a:picLocks noChangeAspect="1"/>
            </p:cNvPicPr>
            <p:nvPr/>
          </p:nvPicPr>
          <p:blipFill>
            <a:blip r:embed="rId4" cstate="email">
              <a:duotone>
                <a:schemeClr val="bg2">
                  <a:shade val="45000"/>
                  <a:satMod val="135000"/>
                </a:schemeClr>
                <a:prstClr val="white"/>
              </a:duotone>
              <a:lum bright="20000"/>
            </a:blip>
            <a:stretch>
              <a:fillRect/>
            </a:stretch>
          </p:blipFill>
          <p:spPr>
            <a:xfrm>
              <a:off x="0" y="3124200"/>
              <a:ext cx="2054352" cy="1540764"/>
            </a:xfrm>
            <a:prstGeom prst="rect">
              <a:avLst/>
            </a:prstGeom>
            <a:grpFill/>
            <a:ln>
              <a:noFill/>
            </a:ln>
            <a:effectLst>
              <a:softEdge rad="112500"/>
            </a:effectLst>
          </p:spPr>
        </p:pic>
        <p:pic>
          <p:nvPicPr>
            <p:cNvPr id="6" name="Picture 5" descr="DSC00163.JPG"/>
            <p:cNvPicPr>
              <a:picLocks noChangeAspect="1"/>
            </p:cNvPicPr>
            <p:nvPr/>
          </p:nvPicPr>
          <p:blipFill>
            <a:blip r:embed="rId5" cstate="email">
              <a:duotone>
                <a:schemeClr val="bg2">
                  <a:shade val="45000"/>
                  <a:satMod val="135000"/>
                </a:schemeClr>
                <a:prstClr val="white"/>
              </a:duotone>
              <a:lum bright="20000"/>
            </a:blip>
            <a:stretch>
              <a:fillRect/>
            </a:stretch>
          </p:blipFill>
          <p:spPr>
            <a:xfrm>
              <a:off x="0" y="4622800"/>
              <a:ext cx="1676400" cy="2235200"/>
            </a:xfrm>
            <a:prstGeom prst="rect">
              <a:avLst/>
            </a:prstGeom>
            <a:grpFill/>
            <a:ln>
              <a:noFill/>
            </a:ln>
            <a:effectLst>
              <a:softEdge rad="112500"/>
            </a:effectLst>
          </p:spPr>
        </p:pic>
        <p:pic>
          <p:nvPicPr>
            <p:cNvPr id="7" name="Picture 6" descr="DSC00158.JPG"/>
            <p:cNvPicPr>
              <a:picLocks noChangeAspect="1"/>
            </p:cNvPicPr>
            <p:nvPr/>
          </p:nvPicPr>
          <p:blipFill>
            <a:blip r:embed="rId6" cstate="email">
              <a:duotone>
                <a:schemeClr val="bg2">
                  <a:shade val="45000"/>
                  <a:satMod val="135000"/>
                </a:schemeClr>
                <a:prstClr val="white"/>
              </a:duotone>
              <a:lum bright="20000"/>
            </a:blip>
            <a:stretch>
              <a:fillRect/>
            </a:stretch>
          </p:blipFill>
          <p:spPr>
            <a:xfrm>
              <a:off x="1676400" y="3200400"/>
              <a:ext cx="1885950" cy="2514600"/>
            </a:xfrm>
            <a:prstGeom prst="rect">
              <a:avLst/>
            </a:prstGeom>
            <a:grpFill/>
            <a:ln>
              <a:noFill/>
            </a:ln>
            <a:effectLst>
              <a:softEdge rad="112500"/>
            </a:effectLst>
          </p:spPr>
        </p:pic>
        <p:pic>
          <p:nvPicPr>
            <p:cNvPr id="8" name="Picture 7" descr="DSC00183.JPG"/>
            <p:cNvPicPr>
              <a:picLocks noChangeAspect="1"/>
            </p:cNvPicPr>
            <p:nvPr/>
          </p:nvPicPr>
          <p:blipFill>
            <a:blip r:embed="rId7" cstate="email">
              <a:duotone>
                <a:schemeClr val="bg2">
                  <a:shade val="45000"/>
                  <a:satMod val="135000"/>
                </a:schemeClr>
                <a:prstClr val="white"/>
              </a:duotone>
              <a:lum bright="20000"/>
            </a:blip>
            <a:stretch>
              <a:fillRect/>
            </a:stretch>
          </p:blipFill>
          <p:spPr>
            <a:xfrm>
              <a:off x="1676401" y="5029200"/>
              <a:ext cx="2438399" cy="1828799"/>
            </a:xfrm>
            <a:prstGeom prst="rect">
              <a:avLst/>
            </a:prstGeom>
            <a:grpFill/>
            <a:ln>
              <a:noFill/>
            </a:ln>
            <a:effectLst>
              <a:softEdge rad="112500"/>
            </a:effectLst>
          </p:spPr>
        </p:pic>
        <p:pic>
          <p:nvPicPr>
            <p:cNvPr id="9" name="Picture 8" descr="DSC00156.JPG"/>
            <p:cNvPicPr>
              <a:picLocks noChangeAspect="1"/>
            </p:cNvPicPr>
            <p:nvPr/>
          </p:nvPicPr>
          <p:blipFill>
            <a:blip r:embed="rId8" cstate="email">
              <a:duotone>
                <a:schemeClr val="bg2">
                  <a:shade val="45000"/>
                  <a:satMod val="135000"/>
                </a:schemeClr>
                <a:prstClr val="white"/>
              </a:duotone>
              <a:lum bright="20000"/>
            </a:blip>
            <a:stretch>
              <a:fillRect/>
            </a:stretch>
          </p:blipFill>
          <p:spPr>
            <a:xfrm>
              <a:off x="1066800" y="1295400"/>
              <a:ext cx="1543050" cy="2057400"/>
            </a:xfrm>
            <a:prstGeom prst="rect">
              <a:avLst/>
            </a:prstGeom>
            <a:grpFill/>
            <a:ln>
              <a:noFill/>
            </a:ln>
            <a:effectLst>
              <a:softEdge rad="112500"/>
            </a:effectLst>
          </p:spPr>
        </p:pic>
      </p:grpSp>
      <p:sp>
        <p:nvSpPr>
          <p:cNvPr id="10" name="Title 1"/>
          <p:cNvSpPr txBox="1">
            <a:spLocks/>
          </p:cNvSpPr>
          <p:nvPr/>
        </p:nvSpPr>
        <p:spPr>
          <a:xfrm>
            <a:off x="0" y="838200"/>
            <a:ext cx="9144000" cy="1143000"/>
          </a:xfrm>
          <a:prstGeom prst="rect">
            <a:avLst/>
          </a:prstGeom>
        </p:spPr>
        <p:txBody>
          <a:bodyPr/>
          <a:lstStyle/>
          <a:p>
            <a:pPr algn="ctr" eaLnBrk="0" fontAlgn="auto" hangingPunct="0">
              <a:spcBef>
                <a:spcPts val="0"/>
              </a:spcBef>
              <a:spcAft>
                <a:spcPts val="0"/>
              </a:spcAft>
              <a:defRPr/>
            </a:pPr>
            <a:r>
              <a:rPr lang="en-US" sz="5000" spc="600" dirty="0">
                <a:latin typeface="Engravers MT" pitchFamily="18" charset="0"/>
                <a:ea typeface="+mj-ea"/>
                <a:cs typeface="+mj-cs"/>
              </a:rPr>
              <a:t>MISSION</a:t>
            </a:r>
          </a:p>
        </p:txBody>
      </p:sp>
      <p:sp>
        <p:nvSpPr>
          <p:cNvPr id="11" name="Content Placeholder 2"/>
          <p:cNvSpPr txBox="1">
            <a:spLocks/>
          </p:cNvSpPr>
          <p:nvPr/>
        </p:nvSpPr>
        <p:spPr>
          <a:xfrm>
            <a:off x="533400" y="1828800"/>
            <a:ext cx="7391400" cy="4525963"/>
          </a:xfrm>
          <a:prstGeom prst="rect">
            <a:avLst/>
          </a:prstGeom>
        </p:spPr>
        <p:txBody>
          <a:bodyPr>
            <a:normAutofit/>
          </a:bodyPr>
          <a:lstStyle/>
          <a:p>
            <a:pPr marL="548640" indent="-411480" algn="ctr" fontAlgn="auto">
              <a:spcBef>
                <a:spcPts val="0"/>
              </a:spcBef>
              <a:spcAft>
                <a:spcPts val="0"/>
              </a:spcAft>
              <a:buClr>
                <a:schemeClr val="tx1">
                  <a:shade val="95000"/>
                </a:schemeClr>
              </a:buClr>
              <a:buFont typeface="Arial" charset="0"/>
              <a:buNone/>
              <a:defRPr/>
            </a:pPr>
            <a:r>
              <a:rPr lang="en-US" sz="3600" dirty="0">
                <a:latin typeface="+mn-lt"/>
              </a:rPr>
              <a:t>	To support the Potential Poor in Pakistan break out of Poverty cycle by providing them with </a:t>
            </a:r>
            <a:r>
              <a:rPr lang="en-US" sz="3600" dirty="0" smtClean="0">
                <a:latin typeface="+mn-lt"/>
              </a:rPr>
              <a:t>Necessary </a:t>
            </a:r>
            <a:r>
              <a:rPr lang="en-US" sz="3600" dirty="0">
                <a:latin typeface="+mn-lt"/>
              </a:rPr>
              <a:t>B</a:t>
            </a:r>
            <a:r>
              <a:rPr lang="en-US" sz="3600" dirty="0" smtClean="0">
                <a:latin typeface="+mn-lt"/>
              </a:rPr>
              <a:t>orrower Islamic Finance, </a:t>
            </a:r>
            <a:r>
              <a:rPr lang="en-US" sz="3600" dirty="0">
                <a:latin typeface="+mn-lt"/>
              </a:rPr>
              <a:t>Business </a:t>
            </a:r>
            <a:r>
              <a:rPr lang="en-US" sz="3600" dirty="0" smtClean="0">
                <a:latin typeface="+mn-lt"/>
              </a:rPr>
              <a:t>Development </a:t>
            </a:r>
            <a:r>
              <a:rPr lang="en-US" sz="3600" dirty="0">
                <a:latin typeface="+mn-lt"/>
              </a:rPr>
              <a:t>Services and </a:t>
            </a:r>
            <a:r>
              <a:rPr lang="en-US" sz="3600" dirty="0" smtClean="0">
                <a:latin typeface="+mn-lt"/>
              </a:rPr>
              <a:t>Advocating </a:t>
            </a:r>
            <a:r>
              <a:rPr lang="en-US" sz="3600" dirty="0">
                <a:latin typeface="+mn-lt"/>
              </a:rPr>
              <a:t>their </a:t>
            </a:r>
            <a:r>
              <a:rPr lang="en-US" sz="3600" dirty="0" smtClean="0">
                <a:latin typeface="+mn-lt"/>
              </a:rPr>
              <a:t>Rights</a:t>
            </a:r>
            <a:r>
              <a:rPr lang="en-US" sz="3600" dirty="0">
                <a:latin typeface="+mn-lt"/>
              </a:rPr>
              <a:t>.</a:t>
            </a:r>
          </a:p>
        </p:txBody>
      </p:sp>
    </p:spTree>
  </p:cSld>
  <p:clrMapOvr>
    <a:masterClrMapping/>
  </p:clrMapOvr>
  <p:transition spd="med">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4114800" cy="6858000"/>
            <a:chOff x="0" y="0"/>
            <a:chExt cx="4114800" cy="6858000"/>
          </a:xfrm>
          <a:noFill/>
        </p:grpSpPr>
        <p:pic>
          <p:nvPicPr>
            <p:cNvPr id="3" name="Picture 2" descr="DSC00168.JPG"/>
            <p:cNvPicPr>
              <a:picLocks noChangeAspect="1"/>
            </p:cNvPicPr>
            <p:nvPr/>
          </p:nvPicPr>
          <p:blipFill>
            <a:blip r:embed="rId2" cstate="email">
              <a:duotone>
                <a:schemeClr val="bg2">
                  <a:shade val="45000"/>
                  <a:satMod val="135000"/>
                </a:schemeClr>
                <a:prstClr val="white"/>
              </a:duotone>
              <a:lum/>
            </a:blip>
            <a:stretch>
              <a:fillRect/>
            </a:stretch>
          </p:blipFill>
          <p:spPr>
            <a:xfrm>
              <a:off x="0" y="0"/>
              <a:ext cx="2206752" cy="1655064"/>
            </a:xfrm>
            <a:prstGeom prst="rect">
              <a:avLst/>
            </a:prstGeom>
            <a:grpFill/>
            <a:ln>
              <a:noFill/>
            </a:ln>
            <a:effectLst>
              <a:softEdge rad="112500"/>
            </a:effectLst>
          </p:spPr>
        </p:pic>
        <p:pic>
          <p:nvPicPr>
            <p:cNvPr id="4" name="Picture 3" descr="DSC00157.JPG"/>
            <p:cNvPicPr>
              <a:picLocks noChangeAspect="1"/>
            </p:cNvPicPr>
            <p:nvPr/>
          </p:nvPicPr>
          <p:blipFill>
            <a:blip r:embed="rId3" cstate="email">
              <a:duotone>
                <a:schemeClr val="bg2">
                  <a:shade val="45000"/>
                  <a:satMod val="135000"/>
                </a:schemeClr>
                <a:prstClr val="white"/>
              </a:duotone>
              <a:lum/>
            </a:blip>
            <a:stretch>
              <a:fillRect/>
            </a:stretch>
          </p:blipFill>
          <p:spPr>
            <a:xfrm>
              <a:off x="0" y="1676400"/>
              <a:ext cx="1085850" cy="1447800"/>
            </a:xfrm>
            <a:prstGeom prst="rect">
              <a:avLst/>
            </a:prstGeom>
            <a:grpFill/>
            <a:ln>
              <a:noFill/>
            </a:ln>
            <a:effectLst>
              <a:softEdge rad="112500"/>
            </a:effectLst>
          </p:spPr>
        </p:pic>
        <p:pic>
          <p:nvPicPr>
            <p:cNvPr id="5" name="Picture 4" descr="DSC00162.JPG"/>
            <p:cNvPicPr>
              <a:picLocks noChangeAspect="1"/>
            </p:cNvPicPr>
            <p:nvPr/>
          </p:nvPicPr>
          <p:blipFill>
            <a:blip r:embed="rId4" cstate="email">
              <a:duotone>
                <a:schemeClr val="bg2">
                  <a:shade val="45000"/>
                  <a:satMod val="135000"/>
                </a:schemeClr>
                <a:prstClr val="white"/>
              </a:duotone>
              <a:lum/>
            </a:blip>
            <a:stretch>
              <a:fillRect/>
            </a:stretch>
          </p:blipFill>
          <p:spPr>
            <a:xfrm>
              <a:off x="0" y="3124200"/>
              <a:ext cx="2054352" cy="1540764"/>
            </a:xfrm>
            <a:prstGeom prst="rect">
              <a:avLst/>
            </a:prstGeom>
            <a:grpFill/>
            <a:ln>
              <a:noFill/>
            </a:ln>
            <a:effectLst>
              <a:softEdge rad="112500"/>
            </a:effectLst>
          </p:spPr>
        </p:pic>
        <p:pic>
          <p:nvPicPr>
            <p:cNvPr id="6" name="Picture 5" descr="DSC00163.JPG"/>
            <p:cNvPicPr>
              <a:picLocks noChangeAspect="1"/>
            </p:cNvPicPr>
            <p:nvPr/>
          </p:nvPicPr>
          <p:blipFill>
            <a:blip r:embed="rId5" cstate="email">
              <a:duotone>
                <a:schemeClr val="bg2">
                  <a:shade val="45000"/>
                  <a:satMod val="135000"/>
                </a:schemeClr>
                <a:prstClr val="white"/>
              </a:duotone>
              <a:lum/>
            </a:blip>
            <a:stretch>
              <a:fillRect/>
            </a:stretch>
          </p:blipFill>
          <p:spPr>
            <a:xfrm>
              <a:off x="0" y="4622800"/>
              <a:ext cx="1676400" cy="2235200"/>
            </a:xfrm>
            <a:prstGeom prst="rect">
              <a:avLst/>
            </a:prstGeom>
            <a:grpFill/>
            <a:ln>
              <a:noFill/>
            </a:ln>
            <a:effectLst>
              <a:softEdge rad="112500"/>
            </a:effectLst>
          </p:spPr>
        </p:pic>
        <p:pic>
          <p:nvPicPr>
            <p:cNvPr id="7" name="Picture 6" descr="DSC00158.JPG"/>
            <p:cNvPicPr>
              <a:picLocks noChangeAspect="1"/>
            </p:cNvPicPr>
            <p:nvPr/>
          </p:nvPicPr>
          <p:blipFill>
            <a:blip r:embed="rId6" cstate="email">
              <a:duotone>
                <a:schemeClr val="bg2">
                  <a:shade val="45000"/>
                  <a:satMod val="135000"/>
                </a:schemeClr>
                <a:prstClr val="white"/>
              </a:duotone>
              <a:lum/>
            </a:blip>
            <a:stretch>
              <a:fillRect/>
            </a:stretch>
          </p:blipFill>
          <p:spPr>
            <a:xfrm>
              <a:off x="1676400" y="3200400"/>
              <a:ext cx="1885950" cy="2514600"/>
            </a:xfrm>
            <a:prstGeom prst="rect">
              <a:avLst/>
            </a:prstGeom>
            <a:grpFill/>
            <a:ln>
              <a:noFill/>
            </a:ln>
            <a:effectLst>
              <a:softEdge rad="112500"/>
            </a:effectLst>
          </p:spPr>
        </p:pic>
        <p:pic>
          <p:nvPicPr>
            <p:cNvPr id="8" name="Picture 7" descr="DSC00183.JPG"/>
            <p:cNvPicPr>
              <a:picLocks noChangeAspect="1"/>
            </p:cNvPicPr>
            <p:nvPr/>
          </p:nvPicPr>
          <p:blipFill>
            <a:blip r:embed="rId7" cstate="email">
              <a:duotone>
                <a:schemeClr val="bg2">
                  <a:shade val="45000"/>
                  <a:satMod val="135000"/>
                </a:schemeClr>
                <a:prstClr val="white"/>
              </a:duotone>
              <a:lum/>
            </a:blip>
            <a:stretch>
              <a:fillRect/>
            </a:stretch>
          </p:blipFill>
          <p:spPr>
            <a:xfrm>
              <a:off x="1676401" y="5029200"/>
              <a:ext cx="2438399" cy="1828799"/>
            </a:xfrm>
            <a:prstGeom prst="rect">
              <a:avLst/>
            </a:prstGeom>
            <a:grpFill/>
            <a:ln>
              <a:noFill/>
            </a:ln>
            <a:effectLst>
              <a:softEdge rad="112500"/>
            </a:effectLst>
          </p:spPr>
        </p:pic>
        <p:pic>
          <p:nvPicPr>
            <p:cNvPr id="9" name="Picture 8" descr="DSC00156.JPG"/>
            <p:cNvPicPr>
              <a:picLocks noChangeAspect="1"/>
            </p:cNvPicPr>
            <p:nvPr/>
          </p:nvPicPr>
          <p:blipFill>
            <a:blip r:embed="rId8" cstate="email">
              <a:duotone>
                <a:schemeClr val="bg2">
                  <a:shade val="45000"/>
                  <a:satMod val="135000"/>
                </a:schemeClr>
                <a:prstClr val="white"/>
              </a:duotone>
              <a:lum/>
            </a:blip>
            <a:stretch>
              <a:fillRect/>
            </a:stretch>
          </p:blipFill>
          <p:spPr>
            <a:xfrm>
              <a:off x="1066800" y="1295400"/>
              <a:ext cx="1543050" cy="2057400"/>
            </a:xfrm>
            <a:prstGeom prst="rect">
              <a:avLst/>
            </a:prstGeom>
            <a:grpFill/>
            <a:ln>
              <a:noFill/>
            </a:ln>
            <a:effectLst>
              <a:softEdge rad="112500"/>
            </a:effectLst>
          </p:spPr>
        </p:pic>
      </p:grpSp>
      <p:sp>
        <p:nvSpPr>
          <p:cNvPr id="9219" name="TextBox 9"/>
          <p:cNvSpPr txBox="1">
            <a:spLocks noChangeArrowheads="1"/>
          </p:cNvSpPr>
          <p:nvPr/>
        </p:nvSpPr>
        <p:spPr bwMode="auto">
          <a:xfrm>
            <a:off x="0" y="0"/>
            <a:ext cx="9144000" cy="708025"/>
          </a:xfrm>
          <a:prstGeom prst="rect">
            <a:avLst/>
          </a:prstGeom>
          <a:noFill/>
          <a:ln w="9525">
            <a:noFill/>
            <a:miter lim="800000"/>
            <a:headEnd/>
            <a:tailEnd/>
          </a:ln>
        </p:spPr>
        <p:txBody>
          <a:bodyPr>
            <a:spAutoFit/>
          </a:bodyPr>
          <a:lstStyle/>
          <a:p>
            <a:pPr algn="ctr"/>
            <a:r>
              <a:rPr lang="en-US" sz="4000" b="1">
                <a:latin typeface="Book Antiqua" pitchFamily="18" charset="0"/>
              </a:rPr>
              <a:t>BOARD OF DIRECTORS</a:t>
            </a:r>
          </a:p>
        </p:txBody>
      </p:sp>
      <p:sp>
        <p:nvSpPr>
          <p:cNvPr id="9220" name="TextBox 10"/>
          <p:cNvSpPr txBox="1">
            <a:spLocks noChangeArrowheads="1"/>
          </p:cNvSpPr>
          <p:nvPr/>
        </p:nvSpPr>
        <p:spPr bwMode="auto">
          <a:xfrm>
            <a:off x="1066800" y="914400"/>
            <a:ext cx="7010400" cy="4524375"/>
          </a:xfrm>
          <a:prstGeom prst="rect">
            <a:avLst/>
          </a:prstGeom>
          <a:noFill/>
          <a:ln w="9525">
            <a:noFill/>
            <a:miter lim="800000"/>
            <a:headEnd/>
            <a:tailEnd/>
          </a:ln>
        </p:spPr>
        <p:txBody>
          <a:bodyPr>
            <a:spAutoFit/>
          </a:bodyPr>
          <a:lstStyle/>
          <a:p>
            <a:pPr lvl="1">
              <a:buFont typeface="Wingdings" pitchFamily="2" charset="2"/>
              <a:buChar char="§"/>
            </a:pPr>
            <a:r>
              <a:rPr lang="en-US" sz="1600" i="1" dirty="0"/>
              <a:t>Mr. </a:t>
            </a:r>
            <a:r>
              <a:rPr lang="en-US" sz="1600" i="1" dirty="0" err="1"/>
              <a:t>Ejaz</a:t>
            </a:r>
            <a:r>
              <a:rPr lang="en-US" sz="1600" i="1" dirty="0"/>
              <a:t> </a:t>
            </a:r>
            <a:r>
              <a:rPr lang="en-US" sz="1600" i="1" dirty="0" err="1"/>
              <a:t>Ahsan</a:t>
            </a:r>
            <a:r>
              <a:rPr lang="en-US" sz="1600" i="1" dirty="0"/>
              <a:t>   			CHAIRMAN</a:t>
            </a:r>
          </a:p>
          <a:p>
            <a:pPr lvl="1">
              <a:buFont typeface="Wingdings" pitchFamily="2" charset="2"/>
              <a:buChar char="§"/>
            </a:pPr>
            <a:r>
              <a:rPr lang="en-US" sz="1600" i="1" dirty="0"/>
              <a:t>Mr. </a:t>
            </a:r>
            <a:r>
              <a:rPr lang="en-US" sz="1600" i="1" dirty="0" err="1"/>
              <a:t>Mushtaq</a:t>
            </a:r>
            <a:r>
              <a:rPr lang="en-US" sz="1600" i="1" dirty="0"/>
              <a:t> </a:t>
            </a:r>
            <a:r>
              <a:rPr lang="en-US" sz="1600" i="1" dirty="0" err="1"/>
              <a:t>Pirzada</a:t>
            </a:r>
            <a:r>
              <a:rPr lang="en-US" sz="1600" i="1" dirty="0"/>
              <a:t>			Vice Chairman</a:t>
            </a:r>
          </a:p>
          <a:p>
            <a:pPr lvl="1">
              <a:buFont typeface="Wingdings" pitchFamily="2" charset="2"/>
              <a:buChar char="§"/>
            </a:pPr>
            <a:r>
              <a:rPr lang="en-US" sz="1600" i="1" dirty="0"/>
              <a:t>Mrs. </a:t>
            </a:r>
            <a:r>
              <a:rPr lang="en-US" sz="1600" i="1" dirty="0" err="1"/>
              <a:t>Samina</a:t>
            </a:r>
            <a:r>
              <a:rPr lang="en-US" sz="1600" i="1" dirty="0"/>
              <a:t> Islam			General Secretary</a:t>
            </a:r>
          </a:p>
          <a:p>
            <a:pPr lvl="1">
              <a:buFont typeface="Wingdings" pitchFamily="2" charset="2"/>
              <a:buChar char="§"/>
            </a:pPr>
            <a:r>
              <a:rPr lang="en-US" sz="1600" i="1" dirty="0"/>
              <a:t>Mr. </a:t>
            </a:r>
            <a:r>
              <a:rPr lang="en-US" sz="1600" i="1" dirty="0" err="1"/>
              <a:t>Abbas</a:t>
            </a:r>
            <a:r>
              <a:rPr lang="en-US" sz="1600" i="1" dirty="0"/>
              <a:t> Khan			Finance Secretary</a:t>
            </a:r>
          </a:p>
          <a:p>
            <a:pPr lvl="1">
              <a:buFont typeface="Wingdings" pitchFamily="2" charset="2"/>
              <a:buChar char="§"/>
            </a:pPr>
            <a:r>
              <a:rPr lang="en-US" sz="1600" i="1" dirty="0"/>
              <a:t>Mrs. </a:t>
            </a:r>
            <a:r>
              <a:rPr lang="en-US" sz="1600" i="1" dirty="0" err="1"/>
              <a:t>Naseera</a:t>
            </a:r>
            <a:r>
              <a:rPr lang="en-US" sz="1600" i="1" dirty="0"/>
              <a:t> </a:t>
            </a:r>
            <a:r>
              <a:rPr lang="en-US" sz="1600" i="1" dirty="0" err="1"/>
              <a:t>Bokhari</a:t>
            </a:r>
            <a:r>
              <a:rPr lang="en-US" sz="1600" i="1" dirty="0"/>
              <a:t> 			Joint Secretary</a:t>
            </a:r>
          </a:p>
          <a:p>
            <a:pPr lvl="1">
              <a:buFont typeface="Wingdings" pitchFamily="2" charset="2"/>
              <a:buChar char="§"/>
            </a:pPr>
            <a:r>
              <a:rPr lang="en-US" sz="1600" i="1" dirty="0"/>
              <a:t>Dr. </a:t>
            </a:r>
            <a:r>
              <a:rPr lang="en-US" sz="1600" i="1" dirty="0" err="1"/>
              <a:t>Shireen</a:t>
            </a:r>
            <a:r>
              <a:rPr lang="en-US" sz="1600" i="1" dirty="0"/>
              <a:t> </a:t>
            </a:r>
            <a:r>
              <a:rPr lang="en-US" sz="1600" i="1" dirty="0" err="1"/>
              <a:t>Zaffarullah</a:t>
            </a:r>
            <a:r>
              <a:rPr lang="en-US" sz="1600" i="1" dirty="0"/>
              <a:t> 			Member</a:t>
            </a:r>
          </a:p>
          <a:p>
            <a:pPr lvl="1">
              <a:buFont typeface="Wingdings" pitchFamily="2" charset="2"/>
              <a:buChar char="§"/>
            </a:pPr>
            <a:r>
              <a:rPr lang="en-US" sz="1600" i="1" dirty="0"/>
              <a:t>Dr. </a:t>
            </a:r>
            <a:r>
              <a:rPr lang="en-US" sz="1600" i="1" dirty="0" err="1"/>
              <a:t>Waseem</a:t>
            </a:r>
            <a:r>
              <a:rPr lang="en-US" sz="1600" i="1" dirty="0"/>
              <a:t> </a:t>
            </a:r>
            <a:r>
              <a:rPr lang="en-US" sz="1600" i="1" dirty="0" err="1"/>
              <a:t>Bano</a:t>
            </a:r>
            <a:r>
              <a:rPr lang="en-US" sz="1600" i="1" dirty="0"/>
              <a:t>			Member</a:t>
            </a:r>
          </a:p>
          <a:p>
            <a:pPr lvl="1">
              <a:buFont typeface="Wingdings" pitchFamily="2" charset="2"/>
              <a:buChar char="§"/>
            </a:pPr>
            <a:r>
              <a:rPr lang="en-US" sz="1600" i="1" dirty="0"/>
              <a:t>Mr. </a:t>
            </a:r>
            <a:r>
              <a:rPr lang="en-US" sz="1600" i="1" dirty="0" err="1"/>
              <a:t>Jawaid</a:t>
            </a:r>
            <a:r>
              <a:rPr lang="en-US" sz="1600" i="1" dirty="0"/>
              <a:t> Tariq			Member</a:t>
            </a:r>
          </a:p>
          <a:p>
            <a:pPr lvl="1">
              <a:buFont typeface="Wingdings" pitchFamily="2" charset="2"/>
              <a:buChar char="§"/>
            </a:pPr>
            <a:r>
              <a:rPr lang="en-US" sz="1600" i="1" dirty="0"/>
              <a:t>Mr. Raza </a:t>
            </a:r>
            <a:r>
              <a:rPr lang="en-US" sz="1600" i="1" dirty="0" err="1"/>
              <a:t>Toor</a:t>
            </a:r>
            <a:r>
              <a:rPr lang="en-US" sz="1600" i="1" dirty="0"/>
              <a:t>				Member</a:t>
            </a:r>
          </a:p>
          <a:p>
            <a:pPr lvl="1">
              <a:buFont typeface="Wingdings" pitchFamily="2" charset="2"/>
              <a:buChar char="§"/>
            </a:pPr>
            <a:r>
              <a:rPr lang="en-US" sz="1600" i="1" dirty="0"/>
              <a:t>Mrs. </a:t>
            </a:r>
            <a:r>
              <a:rPr lang="en-US" sz="1600" i="1" dirty="0" err="1"/>
              <a:t>Khalil</a:t>
            </a:r>
            <a:r>
              <a:rPr lang="en-US" sz="1600" i="1" dirty="0"/>
              <a:t> </a:t>
            </a:r>
            <a:r>
              <a:rPr lang="en-US" sz="1600" i="1" dirty="0" err="1"/>
              <a:t>Ramdey</a:t>
            </a:r>
            <a:r>
              <a:rPr lang="en-US" sz="1600" i="1" dirty="0"/>
              <a:t>			Member</a:t>
            </a:r>
          </a:p>
          <a:p>
            <a:pPr lvl="1">
              <a:buFont typeface="Wingdings" pitchFamily="2" charset="2"/>
              <a:buChar char="§"/>
            </a:pPr>
            <a:r>
              <a:rPr lang="en-US" sz="1600" i="1" dirty="0"/>
              <a:t>Dr. </a:t>
            </a:r>
            <a:r>
              <a:rPr lang="en-US" sz="1600" i="1" dirty="0" err="1"/>
              <a:t>Tayyaba</a:t>
            </a:r>
            <a:r>
              <a:rPr lang="en-US" sz="1600" i="1" dirty="0"/>
              <a:t> </a:t>
            </a:r>
            <a:r>
              <a:rPr lang="en-US" sz="1600" i="1" dirty="0" err="1"/>
              <a:t>Nasreen</a:t>
            </a:r>
            <a:r>
              <a:rPr lang="en-US" sz="1600" i="1" dirty="0"/>
              <a:t> 			Member</a:t>
            </a:r>
          </a:p>
          <a:p>
            <a:pPr lvl="1">
              <a:buFont typeface="Wingdings" pitchFamily="2" charset="2"/>
              <a:buChar char="§"/>
            </a:pPr>
            <a:r>
              <a:rPr lang="en-US" sz="1600" i="1" dirty="0"/>
              <a:t>Eng. </a:t>
            </a:r>
            <a:r>
              <a:rPr lang="en-US" sz="1600" i="1" dirty="0" err="1"/>
              <a:t>Arif</a:t>
            </a:r>
            <a:r>
              <a:rPr lang="en-US" sz="1600" i="1" dirty="0"/>
              <a:t> </a:t>
            </a:r>
            <a:r>
              <a:rPr lang="en-US" sz="1600" i="1" dirty="0" err="1"/>
              <a:t>Toor</a:t>
            </a:r>
            <a:r>
              <a:rPr lang="en-US" sz="1600" i="1" dirty="0"/>
              <a:t> 			</a:t>
            </a:r>
            <a:r>
              <a:rPr lang="en-US" sz="1600" i="1" dirty="0" smtClean="0"/>
              <a:t>	Member</a:t>
            </a:r>
            <a:endParaRPr lang="en-US" sz="1600" i="1" dirty="0"/>
          </a:p>
          <a:p>
            <a:pPr lvl="1">
              <a:buFont typeface="Wingdings" pitchFamily="2" charset="2"/>
              <a:buChar char="§"/>
            </a:pPr>
            <a:r>
              <a:rPr lang="en-US" sz="1600" i="1" dirty="0"/>
              <a:t>Mr. </a:t>
            </a:r>
            <a:r>
              <a:rPr lang="en-US" sz="1600" i="1" dirty="0" err="1"/>
              <a:t>Razi</a:t>
            </a:r>
            <a:r>
              <a:rPr lang="en-US" sz="1600" i="1" dirty="0"/>
              <a:t>-u-Din 		</a:t>
            </a:r>
            <a:r>
              <a:rPr lang="en-US" sz="1600" i="1" dirty="0" smtClean="0"/>
              <a:t>	</a:t>
            </a:r>
            <a:r>
              <a:rPr lang="en-US" sz="1600" i="1" dirty="0"/>
              <a:t>	Member</a:t>
            </a:r>
          </a:p>
          <a:p>
            <a:pPr lvl="1">
              <a:buFont typeface="Wingdings" pitchFamily="2" charset="2"/>
              <a:buChar char="§"/>
            </a:pPr>
            <a:r>
              <a:rPr lang="en-US" sz="1600" i="1" dirty="0"/>
              <a:t>Mr. Abdul </a:t>
            </a:r>
            <a:r>
              <a:rPr lang="en-US" sz="1600" i="1" dirty="0" err="1"/>
              <a:t>Rasheed</a:t>
            </a:r>
            <a:r>
              <a:rPr lang="en-US" sz="1600" i="1" dirty="0"/>
              <a:t>			Member (C)</a:t>
            </a:r>
          </a:p>
          <a:p>
            <a:pPr lvl="1">
              <a:buFont typeface="Wingdings" pitchFamily="2" charset="2"/>
              <a:buChar char="§"/>
            </a:pPr>
            <a:r>
              <a:rPr lang="en-US" sz="1600" i="1" dirty="0"/>
              <a:t>Mr. M. </a:t>
            </a:r>
            <a:r>
              <a:rPr lang="en-US" sz="1600" i="1" dirty="0" err="1"/>
              <a:t>Asghar</a:t>
            </a:r>
            <a:r>
              <a:rPr lang="en-US" sz="1600" i="1" dirty="0"/>
              <a:t>			 	Member(C)</a:t>
            </a:r>
          </a:p>
          <a:p>
            <a:pPr lvl="1">
              <a:buFont typeface="Wingdings" pitchFamily="2" charset="2"/>
              <a:buChar char="§"/>
            </a:pPr>
            <a:r>
              <a:rPr lang="en-US" sz="1600" i="1" dirty="0"/>
              <a:t>Mrs. </a:t>
            </a:r>
            <a:r>
              <a:rPr lang="en-US" sz="1600" i="1" dirty="0" err="1"/>
              <a:t>Afshan</a:t>
            </a:r>
            <a:r>
              <a:rPr lang="en-US" sz="1600" i="1" dirty="0"/>
              <a:t> </a:t>
            </a:r>
            <a:r>
              <a:rPr lang="en-US" sz="1600" i="1" dirty="0" err="1"/>
              <a:t>Jabeen</a:t>
            </a:r>
            <a:r>
              <a:rPr lang="en-US" sz="1600" i="1" dirty="0"/>
              <a:t>			Member (C)</a:t>
            </a:r>
          </a:p>
          <a:p>
            <a:pPr lvl="1">
              <a:buFont typeface="Wingdings" pitchFamily="2" charset="2"/>
              <a:buChar char="§"/>
            </a:pPr>
            <a:r>
              <a:rPr lang="en-US" sz="1600" i="1" dirty="0"/>
              <a:t>Mrs. </a:t>
            </a:r>
            <a:r>
              <a:rPr lang="en-US" sz="1600" i="1" dirty="0" err="1"/>
              <a:t>Shafqat</a:t>
            </a:r>
            <a:r>
              <a:rPr lang="en-US" sz="1600" i="1" dirty="0"/>
              <a:t> </a:t>
            </a:r>
            <a:r>
              <a:rPr lang="en-US" sz="1600" i="1" dirty="0" err="1"/>
              <a:t>Saleem</a:t>
            </a:r>
            <a:r>
              <a:rPr lang="en-US" sz="1600" i="1" dirty="0"/>
              <a:t>			Member (C)</a:t>
            </a:r>
          </a:p>
          <a:p>
            <a:pPr lvl="1">
              <a:buFont typeface="Wingdings" pitchFamily="2" charset="2"/>
              <a:buChar char="§"/>
            </a:pPr>
            <a:endParaRPr lang="en-US" sz="1600" i="1" dirty="0"/>
          </a:p>
        </p:txBody>
      </p:sp>
      <p:sp>
        <p:nvSpPr>
          <p:cNvPr id="9221" name="Rectangle 11"/>
          <p:cNvSpPr>
            <a:spLocks noChangeArrowheads="1"/>
          </p:cNvSpPr>
          <p:nvPr/>
        </p:nvSpPr>
        <p:spPr bwMode="auto">
          <a:xfrm>
            <a:off x="5562600" y="6172200"/>
            <a:ext cx="2971800" cy="554038"/>
          </a:xfrm>
          <a:prstGeom prst="rect">
            <a:avLst/>
          </a:prstGeom>
          <a:noFill/>
          <a:ln w="9525">
            <a:noFill/>
            <a:miter lim="800000"/>
            <a:headEnd/>
            <a:tailEnd/>
          </a:ln>
        </p:spPr>
        <p:txBody>
          <a:bodyPr>
            <a:spAutoFit/>
          </a:bodyPr>
          <a:lstStyle/>
          <a:p>
            <a:pPr marL="0" lvl="1"/>
            <a:r>
              <a:rPr lang="en-US"/>
              <a:t>*</a:t>
            </a:r>
            <a:r>
              <a:rPr lang="en-US" b="1"/>
              <a:t>Mrs. Farida Tariq,</a:t>
            </a:r>
          </a:p>
          <a:p>
            <a:pPr marL="0" lvl="1"/>
            <a:r>
              <a:rPr lang="en-US" sz="1200" b="1" i="1"/>
              <a:t> CHIEF EXECUTIVE OFFICER</a:t>
            </a:r>
          </a:p>
        </p:txBody>
      </p:sp>
      <p:sp>
        <p:nvSpPr>
          <p:cNvPr id="9222" name="Rectangle 12"/>
          <p:cNvSpPr>
            <a:spLocks noChangeArrowheads="1"/>
          </p:cNvSpPr>
          <p:nvPr/>
        </p:nvSpPr>
        <p:spPr bwMode="auto">
          <a:xfrm>
            <a:off x="1143000" y="5029200"/>
            <a:ext cx="3429000" cy="1600200"/>
          </a:xfrm>
          <a:prstGeom prst="rect">
            <a:avLst/>
          </a:prstGeom>
          <a:noFill/>
          <a:ln w="9525">
            <a:noFill/>
            <a:miter lim="800000"/>
            <a:headEnd/>
            <a:tailEnd/>
          </a:ln>
        </p:spPr>
        <p:txBody>
          <a:bodyPr>
            <a:spAutoFit/>
          </a:bodyPr>
          <a:lstStyle/>
          <a:p>
            <a:pPr marL="115888" lvl="1"/>
            <a:endParaRPr lang="en-US" sz="1400" b="1">
              <a:latin typeface="Book Antiqua" pitchFamily="18" charset="0"/>
            </a:endParaRPr>
          </a:p>
          <a:p>
            <a:pPr marL="115888" lvl="1"/>
            <a:r>
              <a:rPr lang="en-US" sz="1400" b="1">
                <a:latin typeface="Book Antiqua" pitchFamily="18" charset="0"/>
              </a:rPr>
              <a:t>EXECUTIVE COMMITTEE</a:t>
            </a:r>
          </a:p>
          <a:p>
            <a:pPr marL="115888" lvl="1">
              <a:buFont typeface="Wingdings" pitchFamily="2" charset="2"/>
              <a:buChar char="§"/>
            </a:pPr>
            <a:r>
              <a:rPr lang="en-US" sz="1400" i="1"/>
              <a:t>Dr. Shireen Zaffarullah</a:t>
            </a:r>
            <a:endParaRPr lang="en-US" sz="1400" b="1" i="1"/>
          </a:p>
          <a:p>
            <a:pPr marL="115888" lvl="1">
              <a:buFont typeface="Wingdings" pitchFamily="2" charset="2"/>
              <a:buChar char="§"/>
            </a:pPr>
            <a:r>
              <a:rPr lang="en-US" sz="1400" i="1"/>
              <a:t>Dr. Waseem Bano 	</a:t>
            </a:r>
          </a:p>
          <a:p>
            <a:pPr marL="115888" lvl="1">
              <a:buFont typeface="Wingdings" pitchFamily="2" charset="2"/>
              <a:buChar char="§"/>
            </a:pPr>
            <a:r>
              <a:rPr lang="en-US" sz="1400" i="1"/>
              <a:t>Mrs. Samina Islam</a:t>
            </a:r>
          </a:p>
          <a:p>
            <a:pPr marL="115888" lvl="1">
              <a:buFont typeface="Wingdings" pitchFamily="2" charset="2"/>
              <a:buChar char="§"/>
            </a:pPr>
            <a:r>
              <a:rPr lang="en-US" sz="1400" i="1"/>
              <a:t>Mr. Abbas Khan </a:t>
            </a:r>
          </a:p>
          <a:p>
            <a:pPr marL="115888" lvl="1">
              <a:buFont typeface="Wingdings" pitchFamily="2" charset="2"/>
              <a:buChar char="§"/>
            </a:pPr>
            <a:r>
              <a:rPr lang="en-US" sz="1400" i="1"/>
              <a:t>Mrs. Farida Tariq </a:t>
            </a:r>
            <a:r>
              <a:rPr lang="en-US" sz="1400"/>
              <a:t>	</a:t>
            </a:r>
          </a:p>
        </p:txBody>
      </p:sp>
      <p:sp>
        <p:nvSpPr>
          <p:cNvPr id="9223" name="Rectangle 13"/>
          <p:cNvSpPr>
            <a:spLocks noChangeArrowheads="1"/>
          </p:cNvSpPr>
          <p:nvPr/>
        </p:nvSpPr>
        <p:spPr bwMode="auto">
          <a:xfrm>
            <a:off x="5257800" y="4894263"/>
            <a:ext cx="3276600" cy="1354137"/>
          </a:xfrm>
          <a:prstGeom prst="rect">
            <a:avLst/>
          </a:prstGeom>
          <a:noFill/>
          <a:ln w="9525">
            <a:noFill/>
            <a:miter lim="800000"/>
            <a:headEnd/>
            <a:tailEnd/>
          </a:ln>
        </p:spPr>
        <p:txBody>
          <a:bodyPr>
            <a:spAutoFit/>
          </a:bodyPr>
          <a:lstStyle/>
          <a:p>
            <a:pPr marL="0" lvl="1"/>
            <a:endParaRPr lang="en-US" b="1">
              <a:latin typeface="Book Antiqua" pitchFamily="18" charset="0"/>
            </a:endParaRPr>
          </a:p>
          <a:p>
            <a:pPr marL="0" lvl="1"/>
            <a:r>
              <a:rPr lang="en-US" sz="1600" b="1">
                <a:latin typeface="Book Antiqua" pitchFamily="18" charset="0"/>
              </a:rPr>
              <a:t>AUDIT COMMITTEE</a:t>
            </a:r>
          </a:p>
          <a:p>
            <a:pPr marL="0" lvl="1">
              <a:buFont typeface="Wingdings" pitchFamily="2" charset="2"/>
              <a:buChar char="§"/>
            </a:pPr>
            <a:r>
              <a:rPr lang="en-US" sz="1600" i="1"/>
              <a:t>Dr. Waseem Bano </a:t>
            </a:r>
          </a:p>
          <a:p>
            <a:pPr marL="0" lvl="1">
              <a:buFont typeface="Wingdings" pitchFamily="2" charset="2"/>
              <a:buChar char="§"/>
            </a:pPr>
            <a:r>
              <a:rPr lang="en-US" sz="1600" i="1"/>
              <a:t>Mr. Raza Toor, ACA</a:t>
            </a:r>
            <a:endParaRPr lang="en-US" sz="1600" b="1" i="1"/>
          </a:p>
          <a:p>
            <a:pPr marL="0" lvl="1">
              <a:buFont typeface="Wingdings" pitchFamily="2" charset="2"/>
              <a:buChar char="§"/>
            </a:pPr>
            <a:r>
              <a:rPr lang="en-US" sz="1600" i="1"/>
              <a:t>Mr. Abbas Khan, FCA</a:t>
            </a:r>
          </a:p>
        </p:txBody>
      </p:sp>
    </p:spTree>
  </p:cSld>
  <p:clrMapOvr>
    <a:masterClrMapping/>
  </p:clrMapOvr>
  <p:transition spd="med">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7672</TotalTime>
  <Words>995</Words>
  <Application>Microsoft Office PowerPoint</Application>
  <PresentationFormat>On-screen Show (4:3)</PresentationFormat>
  <Paragraphs>252</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RIBA (Interest)</vt:lpstr>
      <vt:lpstr>Islamic Mode of Financing V/S Conventional Mode</vt:lpstr>
      <vt:lpstr>Islamic Finance for the Poor</vt:lpstr>
      <vt:lpstr>Slide 5</vt:lpstr>
      <vt:lpstr>Slide 6</vt:lpstr>
      <vt:lpstr>Slide 7</vt:lpstr>
      <vt:lpstr>Slide 8</vt:lpstr>
      <vt:lpstr>Slide 9</vt:lpstr>
      <vt:lpstr>Slide 10</vt:lpstr>
      <vt:lpstr>Slide 11</vt:lpstr>
      <vt:lpstr>Organization Background</vt:lpstr>
      <vt:lpstr>Slide 13</vt:lpstr>
      <vt:lpstr>Financial Highlights</vt:lpstr>
      <vt:lpstr>Slide 15</vt:lpstr>
      <vt:lpstr>Slide 16</vt:lpstr>
      <vt:lpstr>Murabaha Vs Interest Bearing Loans</vt:lpstr>
      <vt:lpstr>MURABAHA</vt:lpstr>
      <vt:lpstr>Sala’m</vt:lpstr>
      <vt:lpstr>Slide 20</vt:lpstr>
      <vt:lpstr>Istisna</vt:lpstr>
      <vt:lpstr>Slide 22</vt:lpstr>
      <vt:lpstr>Diminishing Musharaka</vt:lpstr>
      <vt:lpstr>Diminishing Musharaka</vt:lpstr>
      <vt:lpstr>School Construction/Rennovation  Up to Rs. 300,000 (Murabaha/Istisna)</vt:lpstr>
      <vt:lpstr>Financial Highlights For Islamic Microfinance</vt:lpstr>
      <vt:lpstr>Challenges Faced in Islamic Microfinance Sector</vt:lpstr>
      <vt:lpstr>CWCD ISLAMIC MICROFINANCE  TRAINING WING</vt:lpstr>
      <vt:lpstr>Future Plans</vt:lpstr>
      <vt:lpstr>Thank You for Your Attention</vt:lpstr>
    </vt:vector>
  </TitlesOfParts>
  <Company>CWCD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Yasir</dc:creator>
  <cp:lastModifiedBy>administrator</cp:lastModifiedBy>
  <cp:revision>73</cp:revision>
  <dcterms:created xsi:type="dcterms:W3CDTF">2009-06-27T11:56:10Z</dcterms:created>
  <dcterms:modified xsi:type="dcterms:W3CDTF">2009-11-04T09:42:31Z</dcterms:modified>
</cp:coreProperties>
</file>